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5" r:id="rId9"/>
    <p:sldId id="266" r:id="rId10"/>
    <p:sldId id="276" r:id="rId11"/>
    <p:sldId id="277" r:id="rId12"/>
    <p:sldId id="267" r:id="rId13"/>
    <p:sldId id="268" r:id="rId14"/>
    <p:sldId id="271" r:id="rId15"/>
    <p:sldId id="272" r:id="rId16"/>
    <p:sldId id="273" r:id="rId17"/>
    <p:sldId id="274" r:id="rId18"/>
    <p:sldId id="275" r:id="rId19"/>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Carelia" panose="020B0604020202020204" charset="0"/>
      <p:regular r:id="rId22"/>
    </p:embeddedFont>
    <p:embeddedFont>
      <p:font typeface="Dosis Bold" panose="020B0604020202020204" charset="0"/>
      <p:regular r:id="rId23"/>
    </p:embeddedFont>
    <p:embeddedFont>
      <p:font typeface="Open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7.svg"/><Relationship Id="rId7" Type="http://schemas.openxmlformats.org/officeDocument/2006/relationships/image" Target="../media/image50.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sp>
        <p:nvSpPr>
          <p:cNvPr id="3" name="Freeform 3"/>
          <p:cNvSpPr/>
          <p:nvPr/>
        </p:nvSpPr>
        <p:spPr>
          <a:xfrm>
            <a:off x="3773687" y="2462091"/>
            <a:ext cx="10228058" cy="1710875"/>
          </a:xfrm>
          <a:custGeom>
            <a:avLst/>
            <a:gdLst/>
            <a:ahLst/>
            <a:cxnLst/>
            <a:rect l="l" t="t" r="r" b="b"/>
            <a:pathLst>
              <a:path w="10228058" h="1710875">
                <a:moveTo>
                  <a:pt x="0" y="0"/>
                </a:moveTo>
                <a:lnTo>
                  <a:pt x="10228058" y="0"/>
                </a:lnTo>
                <a:lnTo>
                  <a:pt x="10228058" y="1710875"/>
                </a:lnTo>
                <a:lnTo>
                  <a:pt x="0" y="1710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399124" y="0"/>
            <a:ext cx="1888876" cy="1888876"/>
          </a:xfrm>
          <a:custGeom>
            <a:avLst/>
            <a:gdLst/>
            <a:ahLst/>
            <a:cxnLst/>
            <a:rect l="l" t="t" r="r" b="b"/>
            <a:pathLst>
              <a:path w="1888876" h="1888876">
                <a:moveTo>
                  <a:pt x="0" y="0"/>
                </a:moveTo>
                <a:lnTo>
                  <a:pt x="1888876" y="0"/>
                </a:lnTo>
                <a:lnTo>
                  <a:pt x="1888876" y="1888876"/>
                </a:lnTo>
                <a:lnTo>
                  <a:pt x="0" y="1888876"/>
                </a:lnTo>
                <a:lnTo>
                  <a:pt x="0" y="0"/>
                </a:lnTo>
                <a:close/>
              </a:path>
            </a:pathLst>
          </a:custGeom>
          <a:blipFill>
            <a:blip r:embed="rId5"/>
            <a:stretch>
              <a:fillRect/>
            </a:stretch>
          </a:blipFill>
        </p:spPr>
        <p:txBody>
          <a:bodyPr/>
          <a:lstStyle/>
          <a:p>
            <a:endParaRPr lang="en-IN"/>
          </a:p>
        </p:txBody>
      </p:sp>
      <p:sp>
        <p:nvSpPr>
          <p:cNvPr id="5" name="Freeform 5"/>
          <p:cNvSpPr/>
          <p:nvPr/>
        </p:nvSpPr>
        <p:spPr>
          <a:xfrm>
            <a:off x="0" y="0"/>
            <a:ext cx="1888876" cy="1888876"/>
          </a:xfrm>
          <a:custGeom>
            <a:avLst/>
            <a:gdLst/>
            <a:ahLst/>
            <a:cxnLst/>
            <a:rect l="l" t="t" r="r" b="b"/>
            <a:pathLst>
              <a:path w="1888876" h="1888876">
                <a:moveTo>
                  <a:pt x="0" y="0"/>
                </a:moveTo>
                <a:lnTo>
                  <a:pt x="1888876" y="0"/>
                </a:lnTo>
                <a:lnTo>
                  <a:pt x="1888876" y="1888876"/>
                </a:lnTo>
                <a:lnTo>
                  <a:pt x="0" y="1888876"/>
                </a:lnTo>
                <a:lnTo>
                  <a:pt x="0" y="0"/>
                </a:lnTo>
                <a:close/>
              </a:path>
            </a:pathLst>
          </a:custGeom>
          <a:blipFill>
            <a:blip r:embed="rId6"/>
            <a:stretch>
              <a:fillRect/>
            </a:stretch>
          </a:blipFill>
        </p:spPr>
        <p:txBody>
          <a:bodyPr/>
          <a:lstStyle/>
          <a:p>
            <a:endParaRPr lang="en-IN"/>
          </a:p>
        </p:txBody>
      </p:sp>
      <p:sp>
        <p:nvSpPr>
          <p:cNvPr id="6" name="Freeform 6"/>
          <p:cNvSpPr/>
          <p:nvPr/>
        </p:nvSpPr>
        <p:spPr>
          <a:xfrm>
            <a:off x="13672204" y="1114383"/>
            <a:ext cx="1819294" cy="2571467"/>
          </a:xfrm>
          <a:custGeom>
            <a:avLst/>
            <a:gdLst/>
            <a:ahLst/>
            <a:cxnLst/>
            <a:rect l="l" t="t" r="r" b="b"/>
            <a:pathLst>
              <a:path w="1923555" h="2530993">
                <a:moveTo>
                  <a:pt x="0" y="0"/>
                </a:moveTo>
                <a:lnTo>
                  <a:pt x="1923555" y="0"/>
                </a:lnTo>
                <a:lnTo>
                  <a:pt x="1923555" y="2530993"/>
                </a:lnTo>
                <a:lnTo>
                  <a:pt x="0" y="25309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7" name="Freeform 7"/>
          <p:cNvSpPr/>
          <p:nvPr/>
        </p:nvSpPr>
        <p:spPr>
          <a:xfrm rot="3292248">
            <a:off x="10092795" y="1077255"/>
            <a:ext cx="3840039" cy="4940418"/>
          </a:xfrm>
          <a:custGeom>
            <a:avLst/>
            <a:gdLst/>
            <a:ahLst/>
            <a:cxnLst/>
            <a:rect l="l" t="t" r="r" b="b"/>
            <a:pathLst>
              <a:path w="4799985" h="5385677">
                <a:moveTo>
                  <a:pt x="0" y="0"/>
                </a:moveTo>
                <a:lnTo>
                  <a:pt x="4799985" y="0"/>
                </a:lnTo>
                <a:lnTo>
                  <a:pt x="4799985" y="5385677"/>
                </a:lnTo>
                <a:lnTo>
                  <a:pt x="0" y="5385677"/>
                </a:lnTo>
                <a:lnTo>
                  <a:pt x="0" y="0"/>
                </a:lnTo>
                <a:close/>
              </a:path>
            </a:pathLst>
          </a:custGeom>
          <a:blipFill>
            <a:blip r:embed="rId9"/>
            <a:stretch>
              <a:fillRect/>
            </a:stretch>
          </a:blipFill>
        </p:spPr>
        <p:txBody>
          <a:bodyPr/>
          <a:lstStyle/>
          <a:p>
            <a:endParaRPr lang="en-IN"/>
          </a:p>
        </p:txBody>
      </p:sp>
      <p:sp>
        <p:nvSpPr>
          <p:cNvPr id="9" name="TextBox 9"/>
          <p:cNvSpPr txBox="1"/>
          <p:nvPr/>
        </p:nvSpPr>
        <p:spPr>
          <a:xfrm>
            <a:off x="2970778" y="2347791"/>
            <a:ext cx="10850017" cy="2000548"/>
          </a:xfrm>
          <a:prstGeom prst="rect">
            <a:avLst/>
          </a:prstGeom>
        </p:spPr>
        <p:txBody>
          <a:bodyPr lIns="0" tIns="0" rIns="0" bIns="0" rtlCol="0" anchor="t">
            <a:spAutoFit/>
          </a:bodyPr>
          <a:lstStyle/>
          <a:p>
            <a:pPr algn="ctr">
              <a:lnSpc>
                <a:spcPts val="7840"/>
              </a:lnSpc>
            </a:pPr>
            <a:r>
              <a:rPr lang="en-US" sz="4800" dirty="0">
                <a:solidFill>
                  <a:srgbClr val="01070A"/>
                </a:solidFill>
                <a:latin typeface="Carelia"/>
              </a:rPr>
              <a:t>Customer Behavior Analysis and Prediction</a:t>
            </a:r>
          </a:p>
        </p:txBody>
      </p:sp>
      <p:sp>
        <p:nvSpPr>
          <p:cNvPr id="10" name="TextBox 10"/>
          <p:cNvSpPr txBox="1"/>
          <p:nvPr/>
        </p:nvSpPr>
        <p:spPr>
          <a:xfrm>
            <a:off x="32033" y="7935673"/>
            <a:ext cx="5877489" cy="2267800"/>
          </a:xfrm>
          <a:prstGeom prst="rect">
            <a:avLst/>
          </a:prstGeom>
        </p:spPr>
        <p:txBody>
          <a:bodyPr wrap="square" lIns="0" tIns="0" rIns="0" bIns="0" rtlCol="0" anchor="t">
            <a:spAutoFit/>
          </a:bodyPr>
          <a:lstStyle/>
          <a:p>
            <a:pPr>
              <a:lnSpc>
                <a:spcPts val="3632"/>
              </a:lnSpc>
            </a:pPr>
            <a:r>
              <a:rPr lang="en-US" sz="2594" dirty="0">
                <a:solidFill>
                  <a:srgbClr val="01070A"/>
                </a:solidFill>
                <a:latin typeface="Dosis Bold"/>
              </a:rPr>
              <a:t>Guided by: </a:t>
            </a:r>
          </a:p>
          <a:p>
            <a:pPr>
              <a:lnSpc>
                <a:spcPts val="3632"/>
              </a:lnSpc>
            </a:pPr>
            <a:r>
              <a:rPr lang="en-US" sz="2594" dirty="0">
                <a:solidFill>
                  <a:srgbClr val="01070A"/>
                </a:solidFill>
                <a:latin typeface="Dosis Bold"/>
              </a:rPr>
              <a:t>Akshaya K</a:t>
            </a:r>
          </a:p>
          <a:p>
            <a:pPr>
              <a:lnSpc>
                <a:spcPts val="3632"/>
              </a:lnSpc>
            </a:pPr>
            <a:r>
              <a:rPr lang="en-US" sz="2594" dirty="0">
                <a:solidFill>
                  <a:srgbClr val="01070A"/>
                </a:solidFill>
                <a:latin typeface="Dosis Bold"/>
              </a:rPr>
              <a:t>(Course Faculty)</a:t>
            </a:r>
          </a:p>
          <a:p>
            <a:pPr>
              <a:lnSpc>
                <a:spcPts val="3632"/>
              </a:lnSpc>
            </a:pPr>
            <a:r>
              <a:rPr lang="en-US" sz="2594" dirty="0">
                <a:solidFill>
                  <a:srgbClr val="01070A"/>
                </a:solidFill>
                <a:latin typeface="Dosis Bold"/>
              </a:rPr>
              <a:t>Data warehouse and data mining</a:t>
            </a:r>
          </a:p>
          <a:p>
            <a:pPr>
              <a:lnSpc>
                <a:spcPts val="3632"/>
              </a:lnSpc>
            </a:pPr>
            <a:r>
              <a:rPr lang="en-US" sz="2594" dirty="0">
                <a:solidFill>
                  <a:srgbClr val="01070A"/>
                </a:solidFill>
                <a:latin typeface="Dosis Bold"/>
              </a:rPr>
              <a:t>SSE,SIMATS</a:t>
            </a:r>
          </a:p>
        </p:txBody>
      </p:sp>
      <p:sp>
        <p:nvSpPr>
          <p:cNvPr id="11" name="TextBox 11"/>
          <p:cNvSpPr txBox="1"/>
          <p:nvPr/>
        </p:nvSpPr>
        <p:spPr>
          <a:xfrm>
            <a:off x="10609992" y="8009758"/>
            <a:ext cx="10939623" cy="2663614"/>
          </a:xfrm>
          <a:prstGeom prst="rect">
            <a:avLst/>
          </a:prstGeom>
        </p:spPr>
        <p:txBody>
          <a:bodyPr lIns="0" tIns="0" rIns="0" bIns="0" rtlCol="0" anchor="t">
            <a:spAutoFit/>
          </a:bodyPr>
          <a:lstStyle/>
          <a:p>
            <a:pPr>
              <a:lnSpc>
                <a:spcPts val="3500"/>
              </a:lnSpc>
            </a:pPr>
            <a:r>
              <a:rPr lang="en-US" sz="2500" dirty="0">
                <a:solidFill>
                  <a:srgbClr val="01070A"/>
                </a:solidFill>
                <a:latin typeface="Canva Sans Bold"/>
              </a:rPr>
              <a:t>                                                                             Project by:</a:t>
            </a:r>
          </a:p>
          <a:p>
            <a:pPr>
              <a:lnSpc>
                <a:spcPts val="3500"/>
              </a:lnSpc>
            </a:pPr>
            <a:r>
              <a:rPr lang="en-US" sz="2500" dirty="0">
                <a:solidFill>
                  <a:srgbClr val="01070A"/>
                </a:solidFill>
                <a:latin typeface="Canva Sans Bold"/>
              </a:rPr>
              <a:t>                                           M.Ram </a:t>
            </a:r>
            <a:r>
              <a:rPr lang="en-US" sz="2500" dirty="0" err="1">
                <a:solidFill>
                  <a:srgbClr val="01070A"/>
                </a:solidFill>
                <a:latin typeface="Canva Sans Bold"/>
              </a:rPr>
              <a:t>Jeyanth,S.Hariharan</a:t>
            </a:r>
            <a:endParaRPr lang="en-US" sz="2500" dirty="0">
              <a:solidFill>
                <a:srgbClr val="01070A"/>
              </a:solidFill>
              <a:latin typeface="Canva Sans Bold"/>
            </a:endParaRPr>
          </a:p>
          <a:p>
            <a:pPr>
              <a:lnSpc>
                <a:spcPts val="3500"/>
              </a:lnSpc>
            </a:pPr>
            <a:r>
              <a:rPr lang="en-US" sz="2500" dirty="0">
                <a:solidFill>
                  <a:srgbClr val="01070A"/>
                </a:solidFill>
                <a:latin typeface="Canva Sans Bold"/>
              </a:rPr>
              <a:t>                                                       (192211167,192211110)</a:t>
            </a:r>
          </a:p>
          <a:p>
            <a:pPr>
              <a:lnSpc>
                <a:spcPts val="3500"/>
              </a:lnSpc>
            </a:pPr>
            <a:r>
              <a:rPr lang="en-US" sz="2400" dirty="0">
                <a:solidFill>
                  <a:srgbClr val="01070A"/>
                </a:solidFill>
                <a:latin typeface="Canva Sans Bold"/>
              </a:rPr>
              <a:t>                                       Data warehouse and data mining</a:t>
            </a:r>
          </a:p>
          <a:p>
            <a:pPr>
              <a:lnSpc>
                <a:spcPts val="3500"/>
              </a:lnSpc>
            </a:pPr>
            <a:r>
              <a:rPr lang="en-US" sz="2500" dirty="0">
                <a:solidFill>
                  <a:srgbClr val="01070A"/>
                </a:solidFill>
                <a:latin typeface="Canva Sans Bold"/>
              </a:rPr>
              <a:t>                                                                            SSE,SIMATS</a:t>
            </a:r>
          </a:p>
          <a:p>
            <a:pPr>
              <a:lnSpc>
                <a:spcPts val="3500"/>
              </a:lnSpc>
            </a:pPr>
            <a:endParaRPr lang="en-US" sz="2500" dirty="0">
              <a:solidFill>
                <a:srgbClr val="01070A"/>
              </a:solidFill>
              <a:latin typeface="Canva Sans Bold"/>
            </a:endParaRPr>
          </a:p>
        </p:txBody>
      </p:sp>
      <p:sp>
        <p:nvSpPr>
          <p:cNvPr id="12" name="TextBox 12"/>
          <p:cNvSpPr txBox="1"/>
          <p:nvPr/>
        </p:nvSpPr>
        <p:spPr>
          <a:xfrm>
            <a:off x="3439910" y="431801"/>
            <a:ext cx="10909459" cy="1215526"/>
          </a:xfrm>
          <a:prstGeom prst="rect">
            <a:avLst/>
          </a:prstGeom>
        </p:spPr>
        <p:txBody>
          <a:bodyPr lIns="0" tIns="0" rIns="0" bIns="0" rtlCol="0" anchor="t">
            <a:spAutoFit/>
          </a:bodyPr>
          <a:lstStyle/>
          <a:p>
            <a:pPr algn="ctr">
              <a:lnSpc>
                <a:spcPts val="4900"/>
              </a:lnSpc>
            </a:pPr>
            <a:r>
              <a:rPr lang="en-US" sz="3200" dirty="0">
                <a:solidFill>
                  <a:srgbClr val="01070A"/>
                </a:solidFill>
                <a:latin typeface="Canva Sans Bold"/>
              </a:rPr>
              <a:t>CSA1668-Data warehousing and data mining for data analysis</a:t>
            </a:r>
          </a:p>
        </p:txBody>
      </p:sp>
      <p:pic>
        <p:nvPicPr>
          <p:cNvPr id="1026" name="Picture 2" descr="Customer Behavior Analytics: Navigate the Customer Journey in 2024">
            <a:extLst>
              <a:ext uri="{FF2B5EF4-FFF2-40B4-BE49-F238E27FC236}">
                <a16:creationId xmlns:a16="http://schemas.microsoft.com/office/drawing/2014/main" id="{30AE414A-AAE5-6D41-553D-4FF93659C4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1864" y="4664927"/>
            <a:ext cx="8405550" cy="4920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dirty="0"/>
          </a:p>
        </p:txBody>
      </p:sp>
      <p:sp>
        <p:nvSpPr>
          <p:cNvPr id="11" name="TextBox 11"/>
          <p:cNvSpPr txBox="1"/>
          <p:nvPr/>
        </p:nvSpPr>
        <p:spPr>
          <a:xfrm>
            <a:off x="304800" y="769237"/>
            <a:ext cx="7354571" cy="1141338"/>
          </a:xfrm>
          <a:prstGeom prst="rect">
            <a:avLst/>
          </a:prstGeom>
        </p:spPr>
        <p:txBody>
          <a:bodyPr lIns="0" tIns="0" rIns="0" bIns="0" rtlCol="0" anchor="t">
            <a:spAutoFit/>
          </a:bodyPr>
          <a:lstStyle/>
          <a:p>
            <a:pPr marL="0" lvl="0" indent="0" algn="ctr">
              <a:lnSpc>
                <a:spcPts val="8865"/>
              </a:lnSpc>
              <a:spcBef>
                <a:spcPct val="0"/>
              </a:spcBef>
            </a:pPr>
            <a:r>
              <a:rPr lang="en-US" sz="6332" dirty="0">
                <a:solidFill>
                  <a:srgbClr val="01070A"/>
                </a:solidFill>
                <a:latin typeface="Carelia"/>
              </a:rPr>
              <a:t>Program:</a:t>
            </a:r>
          </a:p>
        </p:txBody>
      </p:sp>
      <p:sp>
        <p:nvSpPr>
          <p:cNvPr id="13" name="Freeform 13"/>
          <p:cNvSpPr/>
          <p:nvPr/>
        </p:nvSpPr>
        <p:spPr>
          <a:xfrm>
            <a:off x="0" y="0"/>
            <a:ext cx="1538474" cy="1538474"/>
          </a:xfrm>
          <a:custGeom>
            <a:avLst/>
            <a:gdLst/>
            <a:ahLst/>
            <a:cxnLst/>
            <a:rect l="l" t="t" r="r" b="b"/>
            <a:pathLst>
              <a:path w="1538474" h="1538474">
                <a:moveTo>
                  <a:pt x="0" y="0"/>
                </a:moveTo>
                <a:lnTo>
                  <a:pt x="1538474" y="0"/>
                </a:lnTo>
                <a:lnTo>
                  <a:pt x="1538474" y="1538474"/>
                </a:lnTo>
                <a:lnTo>
                  <a:pt x="0" y="1538474"/>
                </a:lnTo>
                <a:lnTo>
                  <a:pt x="0" y="0"/>
                </a:lnTo>
                <a:close/>
              </a:path>
            </a:pathLst>
          </a:custGeom>
          <a:blipFill>
            <a:blip r:embed="rId3"/>
            <a:stretch>
              <a:fillRect/>
            </a:stretch>
          </a:blipFill>
        </p:spPr>
        <p:txBody>
          <a:bodyPr/>
          <a:lstStyle/>
          <a:p>
            <a:endParaRPr lang="en-IN"/>
          </a:p>
        </p:txBody>
      </p:sp>
      <p:sp>
        <p:nvSpPr>
          <p:cNvPr id="14" name="Freeform 14"/>
          <p:cNvSpPr/>
          <p:nvPr/>
        </p:nvSpPr>
        <p:spPr>
          <a:xfrm>
            <a:off x="16749526" y="0"/>
            <a:ext cx="1538474" cy="1538474"/>
          </a:xfrm>
          <a:custGeom>
            <a:avLst/>
            <a:gdLst/>
            <a:ahLst/>
            <a:cxnLst/>
            <a:rect l="l" t="t" r="r" b="b"/>
            <a:pathLst>
              <a:path w="1538474" h="1538474">
                <a:moveTo>
                  <a:pt x="0" y="0"/>
                </a:moveTo>
                <a:lnTo>
                  <a:pt x="1538474" y="0"/>
                </a:lnTo>
                <a:lnTo>
                  <a:pt x="1538474" y="1538474"/>
                </a:lnTo>
                <a:lnTo>
                  <a:pt x="0" y="1538474"/>
                </a:lnTo>
                <a:lnTo>
                  <a:pt x="0" y="0"/>
                </a:lnTo>
                <a:close/>
              </a:path>
            </a:pathLst>
          </a:custGeom>
          <a:blipFill>
            <a:blip r:embed="rId4"/>
            <a:stretch>
              <a:fillRect/>
            </a:stretch>
          </a:blipFill>
        </p:spPr>
        <p:txBody>
          <a:bodyPr/>
          <a:lstStyle/>
          <a:p>
            <a:endParaRPr lang="en-IN"/>
          </a:p>
        </p:txBody>
      </p:sp>
      <p:pic>
        <p:nvPicPr>
          <p:cNvPr id="16" name="Picture 15">
            <a:extLst>
              <a:ext uri="{FF2B5EF4-FFF2-40B4-BE49-F238E27FC236}">
                <a16:creationId xmlns:a16="http://schemas.microsoft.com/office/drawing/2014/main" id="{DF4B7C95-54A4-6EC5-D10B-DD52A0798B7E}"/>
              </a:ext>
            </a:extLst>
          </p:cNvPr>
          <p:cNvPicPr>
            <a:picLocks noChangeAspect="1"/>
          </p:cNvPicPr>
          <p:nvPr/>
        </p:nvPicPr>
        <p:blipFill>
          <a:blip r:embed="rId5"/>
          <a:stretch>
            <a:fillRect/>
          </a:stretch>
        </p:blipFill>
        <p:spPr>
          <a:xfrm>
            <a:off x="2099572" y="1910575"/>
            <a:ext cx="5864599" cy="7322472"/>
          </a:xfrm>
          <a:prstGeom prst="rect">
            <a:avLst/>
          </a:prstGeom>
        </p:spPr>
      </p:pic>
      <p:pic>
        <p:nvPicPr>
          <p:cNvPr id="18" name="Picture 17">
            <a:extLst>
              <a:ext uri="{FF2B5EF4-FFF2-40B4-BE49-F238E27FC236}">
                <a16:creationId xmlns:a16="http://schemas.microsoft.com/office/drawing/2014/main" id="{BDA951FC-9854-624E-7082-60FFC4812AEC}"/>
              </a:ext>
            </a:extLst>
          </p:cNvPr>
          <p:cNvPicPr>
            <a:picLocks noChangeAspect="1"/>
          </p:cNvPicPr>
          <p:nvPr/>
        </p:nvPicPr>
        <p:blipFill>
          <a:blip r:embed="rId6"/>
          <a:stretch>
            <a:fillRect/>
          </a:stretch>
        </p:blipFill>
        <p:spPr>
          <a:xfrm>
            <a:off x="8961394" y="2705100"/>
            <a:ext cx="8329382" cy="2667231"/>
          </a:xfrm>
          <a:prstGeom prst="rect">
            <a:avLst/>
          </a:prstGeom>
        </p:spPr>
      </p:pic>
      <p:sp>
        <p:nvSpPr>
          <p:cNvPr id="19" name="TextBox 12">
            <a:extLst>
              <a:ext uri="{FF2B5EF4-FFF2-40B4-BE49-F238E27FC236}">
                <a16:creationId xmlns:a16="http://schemas.microsoft.com/office/drawing/2014/main" id="{1D88B8E1-8267-DB53-479E-EFB85C811BDD}"/>
              </a:ext>
            </a:extLst>
          </p:cNvPr>
          <p:cNvSpPr txBox="1"/>
          <p:nvPr/>
        </p:nvSpPr>
        <p:spPr>
          <a:xfrm>
            <a:off x="8534400" y="6540186"/>
            <a:ext cx="9628057" cy="1773562"/>
          </a:xfrm>
          <a:prstGeom prst="rect">
            <a:avLst/>
          </a:prstGeom>
        </p:spPr>
        <p:txBody>
          <a:bodyPr wrap="square" lIns="0" tIns="0" rIns="0" bIns="0" rtlCol="0" anchor="t">
            <a:spAutoFit/>
          </a:bodyPr>
          <a:lstStyle/>
          <a:p>
            <a:pPr marL="269874" lvl="1">
              <a:lnSpc>
                <a:spcPts val="3499"/>
              </a:lnSpc>
            </a:pPr>
            <a:r>
              <a:rPr lang="en-US" sz="2800" b="1" i="0" dirty="0">
                <a:effectLst/>
                <a:highlight>
                  <a:srgbClr val="FFFFFF"/>
                </a:highlight>
                <a:latin typeface="Canva Sans" panose="020B0604020202020204" charset="0"/>
              </a:rPr>
              <a:t>Customer Behavior Analysis is a valuable process that empowers businesses to make data-driven decisions, enhance customer experiences, and remain competitive in a dynamic market.</a:t>
            </a:r>
            <a:endParaRPr lang="en-US" sz="2499" b="1" dirty="0">
              <a:solidFill>
                <a:srgbClr val="01070A"/>
              </a:solidFill>
              <a:latin typeface="Canva Sans" panose="020B0604020202020204" charset="0"/>
            </a:endParaRPr>
          </a:p>
        </p:txBody>
      </p:sp>
    </p:spTree>
    <p:extLst>
      <p:ext uri="{BB962C8B-B14F-4D97-AF65-F5344CB8AC3E}">
        <p14:creationId xmlns:p14="http://schemas.microsoft.com/office/powerpoint/2010/main" val="2673336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dirty="0"/>
          </a:p>
        </p:txBody>
      </p:sp>
      <p:sp>
        <p:nvSpPr>
          <p:cNvPr id="11" name="TextBox 11"/>
          <p:cNvSpPr txBox="1"/>
          <p:nvPr/>
        </p:nvSpPr>
        <p:spPr>
          <a:xfrm>
            <a:off x="-228600" y="769237"/>
            <a:ext cx="7354571" cy="1141338"/>
          </a:xfrm>
          <a:prstGeom prst="rect">
            <a:avLst/>
          </a:prstGeom>
        </p:spPr>
        <p:txBody>
          <a:bodyPr lIns="0" tIns="0" rIns="0" bIns="0" rtlCol="0" anchor="t">
            <a:spAutoFit/>
          </a:bodyPr>
          <a:lstStyle/>
          <a:p>
            <a:pPr marL="0" lvl="0" indent="0" algn="ctr">
              <a:lnSpc>
                <a:spcPts val="8865"/>
              </a:lnSpc>
              <a:spcBef>
                <a:spcPct val="0"/>
              </a:spcBef>
            </a:pPr>
            <a:r>
              <a:rPr lang="en-US" sz="6332" dirty="0">
                <a:solidFill>
                  <a:srgbClr val="01070A"/>
                </a:solidFill>
                <a:latin typeface="Carelia"/>
              </a:rPr>
              <a:t>OUTPUT:</a:t>
            </a:r>
          </a:p>
        </p:txBody>
      </p:sp>
      <p:sp>
        <p:nvSpPr>
          <p:cNvPr id="13" name="Freeform 13"/>
          <p:cNvSpPr/>
          <p:nvPr/>
        </p:nvSpPr>
        <p:spPr>
          <a:xfrm>
            <a:off x="0" y="0"/>
            <a:ext cx="1538474" cy="1538474"/>
          </a:xfrm>
          <a:custGeom>
            <a:avLst/>
            <a:gdLst/>
            <a:ahLst/>
            <a:cxnLst/>
            <a:rect l="l" t="t" r="r" b="b"/>
            <a:pathLst>
              <a:path w="1538474" h="1538474">
                <a:moveTo>
                  <a:pt x="0" y="0"/>
                </a:moveTo>
                <a:lnTo>
                  <a:pt x="1538474" y="0"/>
                </a:lnTo>
                <a:lnTo>
                  <a:pt x="1538474" y="1538474"/>
                </a:lnTo>
                <a:lnTo>
                  <a:pt x="0" y="1538474"/>
                </a:lnTo>
                <a:lnTo>
                  <a:pt x="0" y="0"/>
                </a:lnTo>
                <a:close/>
              </a:path>
            </a:pathLst>
          </a:custGeom>
          <a:blipFill>
            <a:blip r:embed="rId3"/>
            <a:stretch>
              <a:fillRect/>
            </a:stretch>
          </a:blipFill>
        </p:spPr>
        <p:txBody>
          <a:bodyPr/>
          <a:lstStyle/>
          <a:p>
            <a:endParaRPr lang="en-IN"/>
          </a:p>
        </p:txBody>
      </p:sp>
      <p:sp>
        <p:nvSpPr>
          <p:cNvPr id="14" name="Freeform 14"/>
          <p:cNvSpPr/>
          <p:nvPr/>
        </p:nvSpPr>
        <p:spPr>
          <a:xfrm>
            <a:off x="16749526" y="0"/>
            <a:ext cx="1538474" cy="1538474"/>
          </a:xfrm>
          <a:custGeom>
            <a:avLst/>
            <a:gdLst/>
            <a:ahLst/>
            <a:cxnLst/>
            <a:rect l="l" t="t" r="r" b="b"/>
            <a:pathLst>
              <a:path w="1538474" h="1538474">
                <a:moveTo>
                  <a:pt x="0" y="0"/>
                </a:moveTo>
                <a:lnTo>
                  <a:pt x="1538474" y="0"/>
                </a:lnTo>
                <a:lnTo>
                  <a:pt x="1538474" y="1538474"/>
                </a:lnTo>
                <a:lnTo>
                  <a:pt x="0" y="1538474"/>
                </a:lnTo>
                <a:lnTo>
                  <a:pt x="0" y="0"/>
                </a:lnTo>
                <a:close/>
              </a:path>
            </a:pathLst>
          </a:custGeom>
          <a:blipFill>
            <a:blip r:embed="rId4"/>
            <a:stretch>
              <a:fillRect/>
            </a:stretch>
          </a:blipFill>
        </p:spPr>
        <p:txBody>
          <a:bodyPr/>
          <a:lstStyle/>
          <a:p>
            <a:endParaRPr lang="en-IN"/>
          </a:p>
        </p:txBody>
      </p:sp>
      <p:pic>
        <p:nvPicPr>
          <p:cNvPr id="6146" name="Picture 2" descr="Customer Behaviour Analysis: Distribution of Age">
            <a:extLst>
              <a:ext uri="{FF2B5EF4-FFF2-40B4-BE49-F238E27FC236}">
                <a16:creationId xmlns:a16="http://schemas.microsoft.com/office/drawing/2014/main" id="{8E67C4FC-7833-22EB-3731-BCC1D98A0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197" y="1910575"/>
            <a:ext cx="5867402" cy="42313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tomer Behaviour Analysis: Product Browsing Time vs. Total Pages Viewed">
            <a:extLst>
              <a:ext uri="{FF2B5EF4-FFF2-40B4-BE49-F238E27FC236}">
                <a16:creationId xmlns:a16="http://schemas.microsoft.com/office/drawing/2014/main" id="{91252229-F3BE-6A68-A1A5-DF54837017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5600" y="1852679"/>
            <a:ext cx="5867403" cy="4231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onversion Funnel">
            <a:extLst>
              <a:ext uri="{FF2B5EF4-FFF2-40B4-BE49-F238E27FC236}">
                <a16:creationId xmlns:a16="http://schemas.microsoft.com/office/drawing/2014/main" id="{0AC7DA3A-868C-7C06-F851-176523D0B3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6333821"/>
            <a:ext cx="8305800"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01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sp>
        <p:nvSpPr>
          <p:cNvPr id="4" name="TextBox 4"/>
          <p:cNvSpPr txBox="1"/>
          <p:nvPr/>
        </p:nvSpPr>
        <p:spPr>
          <a:xfrm>
            <a:off x="1277984" y="266943"/>
            <a:ext cx="4962763" cy="1078218"/>
          </a:xfrm>
          <a:prstGeom prst="rect">
            <a:avLst/>
          </a:prstGeom>
        </p:spPr>
        <p:txBody>
          <a:bodyPr lIns="0" tIns="0" rIns="0" bIns="0" rtlCol="0" anchor="t">
            <a:spAutoFit/>
          </a:bodyPr>
          <a:lstStyle/>
          <a:p>
            <a:pPr algn="ctr">
              <a:lnSpc>
                <a:spcPts val="8820"/>
              </a:lnSpc>
            </a:pPr>
            <a:r>
              <a:rPr lang="en-US" sz="6300" dirty="0">
                <a:solidFill>
                  <a:srgbClr val="000000"/>
                </a:solidFill>
                <a:latin typeface="Canva Sans Bold"/>
              </a:rPr>
              <a:t>Design</a:t>
            </a:r>
          </a:p>
        </p:txBody>
      </p:sp>
      <p:sp>
        <p:nvSpPr>
          <p:cNvPr id="5" name="Freeform 5"/>
          <p:cNvSpPr/>
          <p:nvPr/>
        </p:nvSpPr>
        <p:spPr>
          <a:xfrm>
            <a:off x="0" y="0"/>
            <a:ext cx="1277984" cy="1277984"/>
          </a:xfrm>
          <a:custGeom>
            <a:avLst/>
            <a:gdLst/>
            <a:ahLst/>
            <a:cxnLst/>
            <a:rect l="l" t="t" r="r" b="b"/>
            <a:pathLst>
              <a:path w="1277984" h="1277984">
                <a:moveTo>
                  <a:pt x="0" y="0"/>
                </a:moveTo>
                <a:lnTo>
                  <a:pt x="1277984" y="0"/>
                </a:lnTo>
                <a:lnTo>
                  <a:pt x="1277984" y="1277984"/>
                </a:lnTo>
                <a:lnTo>
                  <a:pt x="0" y="1277984"/>
                </a:lnTo>
                <a:lnTo>
                  <a:pt x="0" y="0"/>
                </a:lnTo>
                <a:close/>
              </a:path>
            </a:pathLst>
          </a:custGeom>
          <a:blipFill>
            <a:blip r:embed="rId3"/>
            <a:stretch>
              <a:fillRect/>
            </a:stretch>
          </a:blipFill>
        </p:spPr>
        <p:txBody>
          <a:bodyPr/>
          <a:lstStyle/>
          <a:p>
            <a:endParaRPr lang="en-IN"/>
          </a:p>
        </p:txBody>
      </p:sp>
      <p:sp>
        <p:nvSpPr>
          <p:cNvPr id="6" name="Freeform 6"/>
          <p:cNvSpPr/>
          <p:nvPr/>
        </p:nvSpPr>
        <p:spPr>
          <a:xfrm>
            <a:off x="17010016" y="0"/>
            <a:ext cx="1277984" cy="1277984"/>
          </a:xfrm>
          <a:custGeom>
            <a:avLst/>
            <a:gdLst/>
            <a:ahLst/>
            <a:cxnLst/>
            <a:rect l="l" t="t" r="r" b="b"/>
            <a:pathLst>
              <a:path w="1277984" h="1277984">
                <a:moveTo>
                  <a:pt x="0" y="0"/>
                </a:moveTo>
                <a:lnTo>
                  <a:pt x="1277984" y="0"/>
                </a:lnTo>
                <a:lnTo>
                  <a:pt x="1277984" y="1277984"/>
                </a:lnTo>
                <a:lnTo>
                  <a:pt x="0" y="1277984"/>
                </a:lnTo>
                <a:lnTo>
                  <a:pt x="0" y="0"/>
                </a:lnTo>
                <a:close/>
              </a:path>
            </a:pathLst>
          </a:custGeom>
          <a:blipFill>
            <a:blip r:embed="rId4"/>
            <a:stretch>
              <a:fillRect/>
            </a:stretch>
          </a:blipFill>
        </p:spPr>
        <p:txBody>
          <a:bodyPr/>
          <a:lstStyle/>
          <a:p>
            <a:endParaRPr lang="en-IN"/>
          </a:p>
        </p:txBody>
      </p:sp>
      <p:pic>
        <p:nvPicPr>
          <p:cNvPr id="3074" name="Picture 2" descr="Flowchart of customer behavior | Download Scientific Diagram">
            <a:extLst>
              <a:ext uri="{FF2B5EF4-FFF2-40B4-BE49-F238E27FC236}">
                <a16:creationId xmlns:a16="http://schemas.microsoft.com/office/drawing/2014/main" id="{96CE511F-3903-FEF3-A670-50B87EBC31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943100"/>
            <a:ext cx="11963400" cy="6781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sp>
        <p:nvSpPr>
          <p:cNvPr id="4" name="TextBox 4"/>
          <p:cNvSpPr txBox="1"/>
          <p:nvPr/>
        </p:nvSpPr>
        <p:spPr>
          <a:xfrm>
            <a:off x="1028700" y="-49518"/>
            <a:ext cx="3916561" cy="1078218"/>
          </a:xfrm>
          <a:prstGeom prst="rect">
            <a:avLst/>
          </a:prstGeom>
        </p:spPr>
        <p:txBody>
          <a:bodyPr lIns="0" tIns="0" rIns="0" bIns="0" rtlCol="0" anchor="t">
            <a:spAutoFit/>
          </a:bodyPr>
          <a:lstStyle/>
          <a:p>
            <a:pPr algn="ctr">
              <a:lnSpc>
                <a:spcPts val="8820"/>
              </a:lnSpc>
            </a:pPr>
            <a:r>
              <a:rPr lang="en-US" sz="6300">
                <a:solidFill>
                  <a:srgbClr val="000000"/>
                </a:solidFill>
                <a:latin typeface="Canva Sans Bold"/>
              </a:rPr>
              <a:t>Flowchart</a:t>
            </a:r>
          </a:p>
        </p:txBody>
      </p:sp>
      <p:sp>
        <p:nvSpPr>
          <p:cNvPr id="5" name="Freeform 5"/>
          <p:cNvSpPr/>
          <p:nvPr/>
        </p:nvSpPr>
        <p:spPr>
          <a:xfrm>
            <a:off x="0" y="0"/>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3"/>
            <a:stretch>
              <a:fillRect/>
            </a:stretch>
          </a:blipFill>
        </p:spPr>
        <p:txBody>
          <a:bodyPr/>
          <a:lstStyle/>
          <a:p>
            <a:endParaRPr lang="en-IN"/>
          </a:p>
        </p:txBody>
      </p:sp>
      <p:sp>
        <p:nvSpPr>
          <p:cNvPr id="6" name="Freeform 6"/>
          <p:cNvSpPr/>
          <p:nvPr/>
        </p:nvSpPr>
        <p:spPr>
          <a:xfrm>
            <a:off x="17259300" y="0"/>
            <a:ext cx="1028700" cy="1028700"/>
          </a:xfrm>
          <a:custGeom>
            <a:avLst/>
            <a:gdLst/>
            <a:ahLst/>
            <a:cxnLst/>
            <a:rect l="l" t="t" r="r" b="b"/>
            <a:pathLst>
              <a:path w="1028700" h="1028700">
                <a:moveTo>
                  <a:pt x="0" y="0"/>
                </a:moveTo>
                <a:lnTo>
                  <a:pt x="1028700" y="0"/>
                </a:lnTo>
                <a:lnTo>
                  <a:pt x="1028700" y="1028700"/>
                </a:lnTo>
                <a:lnTo>
                  <a:pt x="0" y="1028700"/>
                </a:lnTo>
                <a:lnTo>
                  <a:pt x="0" y="0"/>
                </a:lnTo>
                <a:close/>
              </a:path>
            </a:pathLst>
          </a:custGeom>
          <a:blipFill>
            <a:blip r:embed="rId4"/>
            <a:stretch>
              <a:fillRect/>
            </a:stretch>
          </a:blipFill>
        </p:spPr>
        <p:txBody>
          <a:bodyPr/>
          <a:lstStyle/>
          <a:p>
            <a:endParaRPr lang="en-IN"/>
          </a:p>
        </p:txBody>
      </p:sp>
      <p:pic>
        <p:nvPicPr>
          <p:cNvPr id="4098" name="Picture 2" descr="Workflow to develop the customer churn variables. | Download Scientific  Diagram">
            <a:extLst>
              <a:ext uri="{FF2B5EF4-FFF2-40B4-BE49-F238E27FC236}">
                <a16:creationId xmlns:a16="http://schemas.microsoft.com/office/drawing/2014/main" id="{536D9C5C-A2C6-0925-9A35-63689CF20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81100"/>
            <a:ext cx="5532751" cy="8648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a:off x="1676401" y="917000"/>
            <a:ext cx="14386288" cy="8894229"/>
            <a:chOff x="-77160" y="-47625"/>
            <a:chExt cx="6133789" cy="3792175"/>
          </a:xfrm>
        </p:grpSpPr>
        <p:sp>
          <p:nvSpPr>
            <p:cNvPr id="4" name="Freeform 4"/>
            <p:cNvSpPr/>
            <p:nvPr/>
          </p:nvSpPr>
          <p:spPr>
            <a:xfrm>
              <a:off x="-77160" y="584800"/>
              <a:ext cx="6133789" cy="2752473"/>
            </a:xfrm>
            <a:custGeom>
              <a:avLst/>
              <a:gdLst/>
              <a:ahLst/>
              <a:cxnLst/>
              <a:rect l="l" t="t" r="r" b="b"/>
              <a:pathLst>
                <a:path w="6056629" h="3744550">
                  <a:moveTo>
                    <a:pt x="16895" y="0"/>
                  </a:moveTo>
                  <a:lnTo>
                    <a:pt x="6039734" y="0"/>
                  </a:lnTo>
                  <a:cubicBezTo>
                    <a:pt x="6049065" y="0"/>
                    <a:pt x="6056629" y="7564"/>
                    <a:pt x="6056629" y="16895"/>
                  </a:cubicBezTo>
                  <a:lnTo>
                    <a:pt x="6056629" y="3727655"/>
                  </a:lnTo>
                  <a:cubicBezTo>
                    <a:pt x="6056629" y="3736986"/>
                    <a:pt x="6049065" y="3744550"/>
                    <a:pt x="6039734" y="3744550"/>
                  </a:cubicBezTo>
                  <a:lnTo>
                    <a:pt x="16895" y="3744550"/>
                  </a:lnTo>
                  <a:cubicBezTo>
                    <a:pt x="7564" y="3744550"/>
                    <a:pt x="0" y="3736986"/>
                    <a:pt x="0" y="3727655"/>
                  </a:cubicBezTo>
                  <a:lnTo>
                    <a:pt x="0" y="16895"/>
                  </a:lnTo>
                  <a:cubicBezTo>
                    <a:pt x="0" y="7564"/>
                    <a:pt x="7564" y="0"/>
                    <a:pt x="16895" y="0"/>
                  </a:cubicBezTo>
                  <a:close/>
                </a:path>
              </a:pathLst>
            </a:custGeom>
            <a:solidFill>
              <a:srgbClr val="FFFFFF"/>
            </a:solidFill>
            <a:ln w="38100" cap="rnd">
              <a:solidFill>
                <a:srgbClr val="000000"/>
              </a:solidFill>
              <a:prstDash val="solid"/>
              <a:round/>
            </a:ln>
          </p:spPr>
          <p:txBody>
            <a:bodyPr/>
            <a:lstStyle/>
            <a:p>
              <a:endParaRPr lang="en-IN"/>
            </a:p>
          </p:txBody>
        </p:sp>
        <p:sp>
          <p:nvSpPr>
            <p:cNvPr id="5" name="TextBox 5"/>
            <p:cNvSpPr txBox="1"/>
            <p:nvPr/>
          </p:nvSpPr>
          <p:spPr>
            <a:xfrm>
              <a:off x="0" y="-47625"/>
              <a:ext cx="6056629" cy="3792175"/>
            </a:xfrm>
            <a:prstGeom prst="rect">
              <a:avLst/>
            </a:prstGeom>
          </p:spPr>
          <p:txBody>
            <a:bodyPr lIns="50800" tIns="50800" rIns="50800" bIns="50800" rtlCol="0" anchor="ctr"/>
            <a:lstStyle/>
            <a:p>
              <a:pPr algn="just">
                <a:lnSpc>
                  <a:spcPts val="3210"/>
                </a:lnSpc>
              </a:pPr>
              <a:r>
                <a:rPr lang="en-US" sz="2593" dirty="0">
                  <a:solidFill>
                    <a:srgbClr val="000000"/>
                  </a:solidFill>
                  <a:latin typeface="Open Sans Bold"/>
                </a:rPr>
                <a:t>Data Collection: Gather data from various sources such as transaction records and customer interactions.</a:t>
              </a:r>
            </a:p>
            <a:p>
              <a:pPr algn="just">
                <a:lnSpc>
                  <a:spcPts val="3210"/>
                </a:lnSpc>
              </a:pPr>
              <a:r>
                <a:rPr lang="en-US" sz="2593" dirty="0">
                  <a:solidFill>
                    <a:srgbClr val="000000"/>
                  </a:solidFill>
                  <a:latin typeface="Open Sans Bold"/>
                </a:rPr>
                <a:t>Data Preprocessing: Clean and prepare the data to ensure accuracy and consistency.</a:t>
              </a:r>
            </a:p>
            <a:p>
              <a:pPr algn="just">
                <a:lnSpc>
                  <a:spcPts val="3210"/>
                </a:lnSpc>
              </a:pPr>
              <a:r>
                <a:rPr lang="en-US" sz="2593" dirty="0">
                  <a:solidFill>
                    <a:srgbClr val="000000"/>
                  </a:solidFill>
                  <a:latin typeface="Open Sans Bold"/>
                </a:rPr>
                <a:t>Analytics Application: Use machine learning algorithms to identify patterns and predict future behaviors.</a:t>
              </a:r>
            </a:p>
            <a:p>
              <a:pPr algn="just">
                <a:lnSpc>
                  <a:spcPts val="3210"/>
                </a:lnSpc>
              </a:pPr>
              <a:r>
                <a:rPr lang="en-US" sz="2593" dirty="0">
                  <a:solidFill>
                    <a:srgbClr val="000000"/>
                  </a:solidFill>
                  <a:latin typeface="Open Sans Bold"/>
                </a:rPr>
                <a:t>Real-Time Analytics: Implement real-time processing for up-to-date insights.</a:t>
              </a:r>
            </a:p>
            <a:p>
              <a:pPr algn="just">
                <a:lnSpc>
                  <a:spcPts val="3210"/>
                </a:lnSpc>
              </a:pPr>
              <a:r>
                <a:rPr lang="en-US" sz="2593" dirty="0">
                  <a:solidFill>
                    <a:srgbClr val="000000"/>
                  </a:solidFill>
                  <a:latin typeface="Open Sans Bold"/>
                </a:rPr>
                <a:t>Visualization and Dashboards: Create visual tools to interpret results and support decision-making.</a:t>
              </a:r>
            </a:p>
            <a:p>
              <a:pPr algn="just">
                <a:lnSpc>
                  <a:spcPts val="3210"/>
                </a:lnSpc>
              </a:pPr>
              <a:r>
                <a:rPr lang="en-US" sz="2593" dirty="0">
                  <a:solidFill>
                    <a:srgbClr val="000000"/>
                  </a:solidFill>
                  <a:latin typeface="Open Sans Bold"/>
                </a:rPr>
                <a:t>Strategy Enhancement: Leverage insights to improve customer engagement and drive more effective strategies.</a:t>
              </a:r>
            </a:p>
          </p:txBody>
        </p:sp>
      </p:grpSp>
      <p:sp>
        <p:nvSpPr>
          <p:cNvPr id="6" name="Freeform 6"/>
          <p:cNvSpPr/>
          <p:nvPr/>
        </p:nvSpPr>
        <p:spPr>
          <a:xfrm>
            <a:off x="14930665" y="8143713"/>
            <a:ext cx="2244679" cy="1542706"/>
          </a:xfrm>
          <a:custGeom>
            <a:avLst/>
            <a:gdLst/>
            <a:ahLst/>
            <a:cxnLst/>
            <a:rect l="l" t="t" r="r" b="b"/>
            <a:pathLst>
              <a:path w="2244679" h="1542706">
                <a:moveTo>
                  <a:pt x="0" y="0"/>
                </a:moveTo>
                <a:lnTo>
                  <a:pt x="2244679" y="0"/>
                </a:lnTo>
                <a:lnTo>
                  <a:pt x="2244679" y="1542706"/>
                </a:lnTo>
                <a:lnTo>
                  <a:pt x="0" y="15427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632846" y="7922472"/>
            <a:ext cx="2393353" cy="1740620"/>
          </a:xfrm>
          <a:custGeom>
            <a:avLst/>
            <a:gdLst/>
            <a:ahLst/>
            <a:cxnLst/>
            <a:rect l="l" t="t" r="r" b="b"/>
            <a:pathLst>
              <a:path w="2393353" h="1740620">
                <a:moveTo>
                  <a:pt x="0" y="0"/>
                </a:moveTo>
                <a:lnTo>
                  <a:pt x="2393353" y="0"/>
                </a:lnTo>
                <a:lnTo>
                  <a:pt x="2393353" y="1740620"/>
                </a:lnTo>
                <a:lnTo>
                  <a:pt x="0" y="17406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866011" y="-48267"/>
            <a:ext cx="12378908" cy="1076967"/>
          </a:xfrm>
          <a:prstGeom prst="rect">
            <a:avLst/>
          </a:prstGeom>
        </p:spPr>
        <p:txBody>
          <a:bodyPr lIns="0" tIns="0" rIns="0" bIns="0" rtlCol="0" anchor="t">
            <a:spAutoFit/>
          </a:bodyPr>
          <a:lstStyle/>
          <a:p>
            <a:pPr algn="ctr">
              <a:lnSpc>
                <a:spcPts val="8889"/>
              </a:lnSpc>
            </a:pPr>
            <a:r>
              <a:rPr lang="en-US" sz="6349">
                <a:solidFill>
                  <a:srgbClr val="01070A"/>
                </a:solidFill>
                <a:latin typeface="Carelia"/>
              </a:rPr>
              <a:t>Implementation</a:t>
            </a:r>
          </a:p>
        </p:txBody>
      </p:sp>
      <p:sp>
        <p:nvSpPr>
          <p:cNvPr id="9" name="Freeform 9"/>
          <p:cNvSpPr/>
          <p:nvPr/>
        </p:nvSpPr>
        <p:spPr>
          <a:xfrm>
            <a:off x="0" y="0"/>
            <a:ext cx="1255861" cy="1255861"/>
          </a:xfrm>
          <a:custGeom>
            <a:avLst/>
            <a:gdLst/>
            <a:ahLst/>
            <a:cxnLst/>
            <a:rect l="l" t="t" r="r" b="b"/>
            <a:pathLst>
              <a:path w="1255861" h="1255861">
                <a:moveTo>
                  <a:pt x="0" y="0"/>
                </a:moveTo>
                <a:lnTo>
                  <a:pt x="1255861" y="0"/>
                </a:lnTo>
                <a:lnTo>
                  <a:pt x="1255861" y="1255861"/>
                </a:lnTo>
                <a:lnTo>
                  <a:pt x="0" y="1255861"/>
                </a:lnTo>
                <a:lnTo>
                  <a:pt x="0" y="0"/>
                </a:lnTo>
                <a:close/>
              </a:path>
            </a:pathLst>
          </a:custGeom>
          <a:blipFill>
            <a:blip r:embed="rId7"/>
            <a:stretch>
              <a:fillRect/>
            </a:stretch>
          </a:blipFill>
        </p:spPr>
        <p:txBody>
          <a:bodyPr/>
          <a:lstStyle/>
          <a:p>
            <a:endParaRPr lang="en-IN"/>
          </a:p>
        </p:txBody>
      </p:sp>
      <p:sp>
        <p:nvSpPr>
          <p:cNvPr id="10" name="Freeform 10"/>
          <p:cNvSpPr/>
          <p:nvPr/>
        </p:nvSpPr>
        <p:spPr>
          <a:xfrm>
            <a:off x="17032139" y="0"/>
            <a:ext cx="1255861" cy="1255861"/>
          </a:xfrm>
          <a:custGeom>
            <a:avLst/>
            <a:gdLst/>
            <a:ahLst/>
            <a:cxnLst/>
            <a:rect l="l" t="t" r="r" b="b"/>
            <a:pathLst>
              <a:path w="1255861" h="1255861">
                <a:moveTo>
                  <a:pt x="0" y="0"/>
                </a:moveTo>
                <a:lnTo>
                  <a:pt x="1255861" y="0"/>
                </a:lnTo>
                <a:lnTo>
                  <a:pt x="1255861" y="1255861"/>
                </a:lnTo>
                <a:lnTo>
                  <a:pt x="0" y="1255861"/>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rot="-118739">
            <a:off x="2936371" y="1709858"/>
            <a:ext cx="13545658" cy="6867284"/>
            <a:chOff x="0" y="0"/>
            <a:chExt cx="3567581" cy="1808667"/>
          </a:xfrm>
        </p:grpSpPr>
        <p:sp>
          <p:nvSpPr>
            <p:cNvPr id="4" name="Freeform 4"/>
            <p:cNvSpPr/>
            <p:nvPr/>
          </p:nvSpPr>
          <p:spPr>
            <a:xfrm>
              <a:off x="0" y="0"/>
              <a:ext cx="3567581" cy="1808668"/>
            </a:xfrm>
            <a:custGeom>
              <a:avLst/>
              <a:gdLst/>
              <a:ahLst/>
              <a:cxnLst/>
              <a:rect l="l" t="t" r="r" b="b"/>
              <a:pathLst>
                <a:path w="3567581" h="1808668">
                  <a:moveTo>
                    <a:pt x="0" y="0"/>
                  </a:moveTo>
                  <a:lnTo>
                    <a:pt x="3567581" y="0"/>
                  </a:lnTo>
                  <a:lnTo>
                    <a:pt x="3567581" y="1808668"/>
                  </a:lnTo>
                  <a:lnTo>
                    <a:pt x="0" y="1808668"/>
                  </a:lnTo>
                  <a:close/>
                </a:path>
              </a:pathLst>
            </a:custGeom>
            <a:solidFill>
              <a:srgbClr val="000000">
                <a:alpha val="31765"/>
              </a:srgbClr>
            </a:solidFill>
            <a:ln w="38100" cap="sq">
              <a:solidFill>
                <a:srgbClr val="000000">
                  <a:alpha val="31765"/>
                </a:srgbClr>
              </a:solidFill>
              <a:prstDash val="solid"/>
              <a:miter/>
            </a:ln>
          </p:spPr>
          <p:txBody>
            <a:bodyPr/>
            <a:lstStyle/>
            <a:p>
              <a:endParaRPr lang="en-IN"/>
            </a:p>
          </p:txBody>
        </p:sp>
        <p:sp>
          <p:nvSpPr>
            <p:cNvPr id="5" name="TextBox 5"/>
            <p:cNvSpPr txBox="1"/>
            <p:nvPr/>
          </p:nvSpPr>
          <p:spPr>
            <a:xfrm>
              <a:off x="0" y="-47625"/>
              <a:ext cx="3567581" cy="1856292"/>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1863233" y="1478848"/>
            <a:ext cx="14107214" cy="7540697"/>
            <a:chOff x="0" y="0"/>
            <a:chExt cx="3715480" cy="1986027"/>
          </a:xfrm>
        </p:grpSpPr>
        <p:sp>
          <p:nvSpPr>
            <p:cNvPr id="7" name="Freeform 7"/>
            <p:cNvSpPr/>
            <p:nvPr/>
          </p:nvSpPr>
          <p:spPr>
            <a:xfrm>
              <a:off x="0" y="0"/>
              <a:ext cx="3715480" cy="1986027"/>
            </a:xfrm>
            <a:custGeom>
              <a:avLst/>
              <a:gdLst/>
              <a:ahLst/>
              <a:cxnLst/>
              <a:rect l="l" t="t" r="r" b="b"/>
              <a:pathLst>
                <a:path w="3715480" h="1986027">
                  <a:moveTo>
                    <a:pt x="6037" y="0"/>
                  </a:moveTo>
                  <a:lnTo>
                    <a:pt x="3709443" y="0"/>
                  </a:lnTo>
                  <a:cubicBezTo>
                    <a:pt x="3712778" y="0"/>
                    <a:pt x="3715480" y="2703"/>
                    <a:pt x="3715480" y="6037"/>
                  </a:cubicBezTo>
                  <a:lnTo>
                    <a:pt x="3715480" y="1979991"/>
                  </a:lnTo>
                  <a:cubicBezTo>
                    <a:pt x="3715480" y="1983324"/>
                    <a:pt x="3712778" y="1986027"/>
                    <a:pt x="3709443" y="1986027"/>
                  </a:cubicBezTo>
                  <a:lnTo>
                    <a:pt x="6037" y="1986027"/>
                  </a:lnTo>
                  <a:cubicBezTo>
                    <a:pt x="2703" y="1986027"/>
                    <a:pt x="0" y="1983324"/>
                    <a:pt x="0" y="1979991"/>
                  </a:cubicBezTo>
                  <a:lnTo>
                    <a:pt x="0" y="6037"/>
                  </a:lnTo>
                  <a:cubicBezTo>
                    <a:pt x="0" y="2703"/>
                    <a:pt x="2703" y="0"/>
                    <a:pt x="6037" y="0"/>
                  </a:cubicBezTo>
                  <a:close/>
                </a:path>
              </a:pathLst>
            </a:custGeom>
            <a:solidFill>
              <a:srgbClr val="FFFFFF"/>
            </a:solidFill>
            <a:ln w="38100" cap="sq">
              <a:solidFill>
                <a:srgbClr val="000000"/>
              </a:solidFill>
              <a:prstDash val="solid"/>
              <a:miter/>
            </a:ln>
          </p:spPr>
          <p:txBody>
            <a:bodyPr/>
            <a:lstStyle/>
            <a:p>
              <a:endParaRPr lang="en-IN"/>
            </a:p>
          </p:txBody>
        </p:sp>
        <p:sp>
          <p:nvSpPr>
            <p:cNvPr id="8" name="TextBox 8"/>
            <p:cNvSpPr txBox="1"/>
            <p:nvPr/>
          </p:nvSpPr>
          <p:spPr>
            <a:xfrm>
              <a:off x="0" y="-47625"/>
              <a:ext cx="3715480" cy="2033652"/>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6848618" y="1083256"/>
            <a:ext cx="3667332" cy="946839"/>
          </a:xfrm>
          <a:custGeom>
            <a:avLst/>
            <a:gdLst/>
            <a:ahLst/>
            <a:cxnLst/>
            <a:rect l="l" t="t" r="r" b="b"/>
            <a:pathLst>
              <a:path w="3667332" h="946839">
                <a:moveTo>
                  <a:pt x="0" y="0"/>
                </a:moveTo>
                <a:lnTo>
                  <a:pt x="3667332" y="0"/>
                </a:lnTo>
                <a:lnTo>
                  <a:pt x="3667332"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14478000" y="6819900"/>
            <a:ext cx="3657418" cy="2729104"/>
          </a:xfrm>
          <a:custGeom>
            <a:avLst/>
            <a:gdLst/>
            <a:ahLst/>
            <a:cxnLst/>
            <a:rect l="l" t="t" r="r" b="b"/>
            <a:pathLst>
              <a:path w="5001495" h="2973239">
                <a:moveTo>
                  <a:pt x="0" y="0"/>
                </a:moveTo>
                <a:lnTo>
                  <a:pt x="5001495" y="0"/>
                </a:lnTo>
                <a:lnTo>
                  <a:pt x="5001495" y="2973240"/>
                </a:lnTo>
                <a:lnTo>
                  <a:pt x="0" y="297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TextBox 11"/>
          <p:cNvSpPr txBox="1"/>
          <p:nvPr/>
        </p:nvSpPr>
        <p:spPr>
          <a:xfrm>
            <a:off x="2196902" y="1906270"/>
            <a:ext cx="5623213" cy="1086343"/>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rPr>
              <a:t>Future Scope</a:t>
            </a:r>
          </a:p>
        </p:txBody>
      </p:sp>
      <p:sp>
        <p:nvSpPr>
          <p:cNvPr id="12" name="TextBox 12"/>
          <p:cNvSpPr txBox="1"/>
          <p:nvPr/>
        </p:nvSpPr>
        <p:spPr>
          <a:xfrm>
            <a:off x="2571496" y="2946280"/>
            <a:ext cx="11734618" cy="5924699"/>
          </a:xfrm>
          <a:prstGeom prst="rect">
            <a:avLst/>
          </a:prstGeom>
        </p:spPr>
        <p:txBody>
          <a:bodyPr wrap="square" lIns="0" tIns="0" rIns="0" bIns="0" rtlCol="0" anchor="t">
            <a:spAutoFit/>
          </a:bodyPr>
          <a:lstStyle/>
          <a:p>
            <a:pPr marL="514326" lvl="1" indent="-257163">
              <a:lnSpc>
                <a:spcPts val="3335"/>
              </a:lnSpc>
              <a:buFont typeface="Arial"/>
              <a:buChar char="•"/>
            </a:pPr>
            <a:r>
              <a:rPr lang="en-US" sz="2800" dirty="0">
                <a:solidFill>
                  <a:srgbClr val="01070A"/>
                </a:solidFill>
                <a:latin typeface="Dosis Bold"/>
              </a:rPr>
              <a:t>AI will refine personalization techniques, creating highly customized marketing strategies based on individual customer data and preferences.</a:t>
            </a:r>
          </a:p>
          <a:p>
            <a:pPr marL="514326" lvl="1" indent="-257163">
              <a:lnSpc>
                <a:spcPts val="3335"/>
              </a:lnSpc>
              <a:buFont typeface="Arial"/>
              <a:buChar char="•"/>
            </a:pPr>
            <a:r>
              <a:rPr lang="en-US" sz="2800" dirty="0">
                <a:solidFill>
                  <a:srgbClr val="01070A"/>
                </a:solidFill>
                <a:latin typeface="Dosis Bold"/>
              </a:rPr>
              <a:t>Enhanced analytics will enable businesses to monitor and respond to customer behavior instantly, improving engagement and decision-making.</a:t>
            </a:r>
          </a:p>
          <a:p>
            <a:pPr marL="514326" lvl="1" indent="-257163">
              <a:lnSpc>
                <a:spcPts val="3335"/>
              </a:lnSpc>
              <a:buFont typeface="Arial"/>
              <a:buChar char="•"/>
            </a:pPr>
            <a:r>
              <a:rPr lang="en-US" sz="2800" dirty="0">
                <a:solidFill>
                  <a:srgbClr val="01070A"/>
                </a:solidFill>
                <a:latin typeface="Dosis Bold"/>
              </a:rPr>
              <a:t>The expansion of Internet of Things devices will provide additional behavioral data, offering more detailed insights into customer habits and preferences.</a:t>
            </a:r>
          </a:p>
          <a:p>
            <a:pPr marL="514326" lvl="1" indent="-257163">
              <a:lnSpc>
                <a:spcPts val="3335"/>
              </a:lnSpc>
              <a:buFont typeface="Arial"/>
              <a:buChar char="•"/>
            </a:pPr>
            <a:r>
              <a:rPr lang="en-US" sz="2800" dirty="0">
                <a:solidFill>
                  <a:srgbClr val="01070A"/>
                </a:solidFill>
                <a:latin typeface="Dosis Bold"/>
              </a:rPr>
              <a:t>Advances in natural language processing will allow for a deeper understanding of customer emotions and feedback, leading to more effective communication and service.</a:t>
            </a:r>
          </a:p>
          <a:p>
            <a:pPr marL="514326" lvl="1" indent="-257163">
              <a:lnSpc>
                <a:spcPts val="3335"/>
              </a:lnSpc>
              <a:buFont typeface="Arial"/>
              <a:buChar char="•"/>
            </a:pPr>
            <a:r>
              <a:rPr lang="en-US" sz="2800" dirty="0">
                <a:solidFill>
                  <a:srgbClr val="01070A"/>
                </a:solidFill>
                <a:latin typeface="Dosis Bold"/>
              </a:rPr>
              <a:t>More sophisticated predictive models will enable businesses to better forecast customer lifetime value, optimizing acquisition and retention efforts.</a:t>
            </a:r>
          </a:p>
          <a:p>
            <a:pPr marL="514326" lvl="1" indent="-257163">
              <a:lnSpc>
                <a:spcPts val="3335"/>
              </a:lnSpc>
              <a:buFont typeface="Arial"/>
              <a:buChar char="•"/>
            </a:pPr>
            <a:r>
              <a:rPr lang="en-US" sz="2800" dirty="0">
                <a:solidFill>
                  <a:srgbClr val="01070A"/>
                </a:solidFill>
                <a:latin typeface="Dosis Bold"/>
              </a:rPr>
              <a:t>Increased focus on privacy and ethical data use will ensure that customer information is handled responsibly, building trust and complying with regulations.</a:t>
            </a:r>
          </a:p>
        </p:txBody>
      </p:sp>
      <p:sp>
        <p:nvSpPr>
          <p:cNvPr id="13" name="Freeform 13"/>
          <p:cNvSpPr/>
          <p:nvPr/>
        </p:nvSpPr>
        <p:spPr>
          <a:xfrm>
            <a:off x="0" y="0"/>
            <a:ext cx="1297279" cy="1297279"/>
          </a:xfrm>
          <a:custGeom>
            <a:avLst/>
            <a:gdLst/>
            <a:ahLst/>
            <a:cxnLst/>
            <a:rect l="l" t="t" r="r" b="b"/>
            <a:pathLst>
              <a:path w="1297279" h="1297279">
                <a:moveTo>
                  <a:pt x="0" y="0"/>
                </a:moveTo>
                <a:lnTo>
                  <a:pt x="1297279" y="0"/>
                </a:lnTo>
                <a:lnTo>
                  <a:pt x="1297279" y="1297279"/>
                </a:lnTo>
                <a:lnTo>
                  <a:pt x="0" y="1297279"/>
                </a:lnTo>
                <a:lnTo>
                  <a:pt x="0" y="0"/>
                </a:lnTo>
                <a:close/>
              </a:path>
            </a:pathLst>
          </a:custGeom>
          <a:blipFill>
            <a:blip r:embed="rId7"/>
            <a:stretch>
              <a:fillRect/>
            </a:stretch>
          </a:blipFill>
        </p:spPr>
        <p:txBody>
          <a:bodyPr/>
          <a:lstStyle/>
          <a:p>
            <a:endParaRPr lang="en-IN"/>
          </a:p>
        </p:txBody>
      </p:sp>
      <p:sp>
        <p:nvSpPr>
          <p:cNvPr id="14" name="Freeform 14"/>
          <p:cNvSpPr/>
          <p:nvPr/>
        </p:nvSpPr>
        <p:spPr>
          <a:xfrm>
            <a:off x="16990721" y="0"/>
            <a:ext cx="1297279" cy="1297279"/>
          </a:xfrm>
          <a:custGeom>
            <a:avLst/>
            <a:gdLst/>
            <a:ahLst/>
            <a:cxnLst/>
            <a:rect l="l" t="t" r="r" b="b"/>
            <a:pathLst>
              <a:path w="1297279" h="1297279">
                <a:moveTo>
                  <a:pt x="0" y="0"/>
                </a:moveTo>
                <a:lnTo>
                  <a:pt x="1297279" y="0"/>
                </a:lnTo>
                <a:lnTo>
                  <a:pt x="1297279" y="1297279"/>
                </a:lnTo>
                <a:lnTo>
                  <a:pt x="0" y="1297279"/>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a:off x="3037331" y="2030095"/>
            <a:ext cx="13293258" cy="6791564"/>
            <a:chOff x="0" y="0"/>
            <a:chExt cx="3501105" cy="1788725"/>
          </a:xfrm>
        </p:grpSpPr>
        <p:sp>
          <p:nvSpPr>
            <p:cNvPr id="4" name="Freeform 4"/>
            <p:cNvSpPr/>
            <p:nvPr/>
          </p:nvSpPr>
          <p:spPr>
            <a:xfrm>
              <a:off x="0" y="0"/>
              <a:ext cx="3501105" cy="1788725"/>
            </a:xfrm>
            <a:custGeom>
              <a:avLst/>
              <a:gdLst/>
              <a:ahLst/>
              <a:cxnLst/>
              <a:rect l="l" t="t" r="r" b="b"/>
              <a:pathLst>
                <a:path w="3501105" h="178872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txBody>
            <a:bodyPr/>
            <a:lstStyle/>
            <a:p>
              <a:endParaRPr lang="en-IN"/>
            </a:p>
          </p:txBody>
        </p:sp>
        <p:sp>
          <p:nvSpPr>
            <p:cNvPr id="5" name="TextBox 5"/>
            <p:cNvSpPr txBox="1"/>
            <p:nvPr/>
          </p:nvSpPr>
          <p:spPr>
            <a:xfrm>
              <a:off x="0" y="-47625"/>
              <a:ext cx="3501105" cy="1836350"/>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a:off x="2101320" y="1571103"/>
            <a:ext cx="13829042" cy="7380927"/>
            <a:chOff x="0" y="0"/>
            <a:chExt cx="3642217" cy="1943948"/>
          </a:xfrm>
        </p:grpSpPr>
        <p:sp>
          <p:nvSpPr>
            <p:cNvPr id="7" name="Freeform 7"/>
            <p:cNvSpPr/>
            <p:nvPr/>
          </p:nvSpPr>
          <p:spPr>
            <a:xfrm>
              <a:off x="0" y="0"/>
              <a:ext cx="3642217" cy="1943948"/>
            </a:xfrm>
            <a:custGeom>
              <a:avLst/>
              <a:gdLst/>
              <a:ahLst/>
              <a:cxnLst/>
              <a:rect l="l" t="t" r="r" b="b"/>
              <a:pathLst>
                <a:path w="3642217" h="1943948">
                  <a:moveTo>
                    <a:pt x="6158" y="0"/>
                  </a:moveTo>
                  <a:lnTo>
                    <a:pt x="3636059" y="0"/>
                  </a:lnTo>
                  <a:cubicBezTo>
                    <a:pt x="3637692" y="0"/>
                    <a:pt x="3639258" y="649"/>
                    <a:pt x="3640413" y="1804"/>
                  </a:cubicBezTo>
                  <a:cubicBezTo>
                    <a:pt x="3641568" y="2959"/>
                    <a:pt x="3642217" y="4525"/>
                    <a:pt x="3642217" y="6158"/>
                  </a:cubicBezTo>
                  <a:lnTo>
                    <a:pt x="3642217" y="1937790"/>
                  </a:lnTo>
                  <a:cubicBezTo>
                    <a:pt x="3642217" y="1941191"/>
                    <a:pt x="3639460" y="1943948"/>
                    <a:pt x="3636059" y="1943948"/>
                  </a:cubicBezTo>
                  <a:lnTo>
                    <a:pt x="6158" y="1943948"/>
                  </a:lnTo>
                  <a:cubicBezTo>
                    <a:pt x="2757" y="1943948"/>
                    <a:pt x="0" y="1941191"/>
                    <a:pt x="0" y="1937790"/>
                  </a:cubicBezTo>
                  <a:lnTo>
                    <a:pt x="0" y="6158"/>
                  </a:lnTo>
                  <a:cubicBezTo>
                    <a:pt x="0" y="2757"/>
                    <a:pt x="2757" y="0"/>
                    <a:pt x="6158" y="0"/>
                  </a:cubicBezTo>
                  <a:close/>
                </a:path>
              </a:pathLst>
            </a:custGeom>
            <a:solidFill>
              <a:srgbClr val="FFFFFF"/>
            </a:solidFill>
            <a:ln w="38100" cap="sq">
              <a:solidFill>
                <a:srgbClr val="000000"/>
              </a:solidFill>
              <a:prstDash val="solid"/>
              <a:miter/>
            </a:ln>
          </p:spPr>
          <p:txBody>
            <a:bodyPr/>
            <a:lstStyle/>
            <a:p>
              <a:endParaRPr lang="en-IN"/>
            </a:p>
          </p:txBody>
        </p:sp>
        <p:sp>
          <p:nvSpPr>
            <p:cNvPr id="8" name="TextBox 8"/>
            <p:cNvSpPr txBox="1"/>
            <p:nvPr/>
          </p:nvSpPr>
          <p:spPr>
            <a:xfrm>
              <a:off x="0" y="-47625"/>
              <a:ext cx="3642217" cy="1991573"/>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13677373" y="7649130"/>
            <a:ext cx="3944789" cy="2345059"/>
          </a:xfrm>
          <a:custGeom>
            <a:avLst/>
            <a:gdLst/>
            <a:ahLst/>
            <a:cxnLst/>
            <a:rect l="l" t="t" r="r" b="b"/>
            <a:pathLst>
              <a:path w="3944789" h="2345059">
                <a:moveTo>
                  <a:pt x="0" y="0"/>
                </a:moveTo>
                <a:lnTo>
                  <a:pt x="3944789" y="0"/>
                </a:lnTo>
                <a:lnTo>
                  <a:pt x="3944789" y="2345058"/>
                </a:lnTo>
                <a:lnTo>
                  <a:pt x="0" y="2345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TextBox 10"/>
          <p:cNvSpPr txBox="1"/>
          <p:nvPr/>
        </p:nvSpPr>
        <p:spPr>
          <a:xfrm>
            <a:off x="1720484" y="1424715"/>
            <a:ext cx="5623213"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nva Sans Bold"/>
              </a:rPr>
              <a:t>Conclusion</a:t>
            </a:r>
          </a:p>
        </p:txBody>
      </p:sp>
      <p:sp>
        <p:nvSpPr>
          <p:cNvPr id="11" name="TextBox 11"/>
          <p:cNvSpPr txBox="1"/>
          <p:nvPr/>
        </p:nvSpPr>
        <p:spPr>
          <a:xfrm>
            <a:off x="2819400" y="3046768"/>
            <a:ext cx="12128846" cy="4924425"/>
          </a:xfrm>
          <a:prstGeom prst="rect">
            <a:avLst/>
          </a:prstGeom>
        </p:spPr>
        <p:txBody>
          <a:bodyPr lIns="0" tIns="0" rIns="0" bIns="0" rtlCol="0" anchor="t">
            <a:spAutoFit/>
          </a:bodyPr>
          <a:lstStyle/>
          <a:p>
            <a:pPr algn="just"/>
            <a:r>
              <a:rPr lang="en-US" sz="3200" dirty="0">
                <a:solidFill>
                  <a:srgbClr val="01070A"/>
                </a:solidFill>
                <a:latin typeface="Canva Sans Bold"/>
              </a:rPr>
              <a:t>In conclusion, analyzing and predicting customer behavior is crucial for businesses aiming to enhance their competitive edge. By leveraging data-driven insights, companies can tailor their strategies to meet evolving customer needs, improve customer satisfaction, and drive growth. Predictive models enable businesses to anticipate trends and make informed decisions, ultimately fostering stronger customer relationships and achieving long-term success. Embracing these analytical techniques ensures that organizations remain agile and responsive in a dynamic market landscape.</a:t>
            </a:r>
          </a:p>
        </p:txBody>
      </p:sp>
      <p:sp>
        <p:nvSpPr>
          <p:cNvPr id="12" name="Freeform 12"/>
          <p:cNvSpPr/>
          <p:nvPr/>
        </p:nvSpPr>
        <p:spPr>
          <a:xfrm>
            <a:off x="0" y="0"/>
            <a:ext cx="1309899" cy="1309899"/>
          </a:xfrm>
          <a:custGeom>
            <a:avLst/>
            <a:gdLst/>
            <a:ahLst/>
            <a:cxnLst/>
            <a:rect l="l" t="t" r="r" b="b"/>
            <a:pathLst>
              <a:path w="1309899" h="1309899">
                <a:moveTo>
                  <a:pt x="0" y="0"/>
                </a:moveTo>
                <a:lnTo>
                  <a:pt x="1309899" y="0"/>
                </a:lnTo>
                <a:lnTo>
                  <a:pt x="1309899" y="1309899"/>
                </a:lnTo>
                <a:lnTo>
                  <a:pt x="0" y="1309899"/>
                </a:lnTo>
                <a:lnTo>
                  <a:pt x="0" y="0"/>
                </a:lnTo>
                <a:close/>
              </a:path>
            </a:pathLst>
          </a:custGeom>
          <a:blipFill>
            <a:blip r:embed="rId5"/>
            <a:stretch>
              <a:fillRect/>
            </a:stretch>
          </a:blipFill>
        </p:spPr>
        <p:txBody>
          <a:bodyPr/>
          <a:lstStyle/>
          <a:p>
            <a:endParaRPr lang="en-IN"/>
          </a:p>
        </p:txBody>
      </p:sp>
      <p:sp>
        <p:nvSpPr>
          <p:cNvPr id="13" name="Freeform 13"/>
          <p:cNvSpPr/>
          <p:nvPr/>
        </p:nvSpPr>
        <p:spPr>
          <a:xfrm>
            <a:off x="16978101" y="0"/>
            <a:ext cx="1309899" cy="1309899"/>
          </a:xfrm>
          <a:custGeom>
            <a:avLst/>
            <a:gdLst/>
            <a:ahLst/>
            <a:cxnLst/>
            <a:rect l="l" t="t" r="r" b="b"/>
            <a:pathLst>
              <a:path w="1309899" h="1309899">
                <a:moveTo>
                  <a:pt x="0" y="0"/>
                </a:moveTo>
                <a:lnTo>
                  <a:pt x="1309899" y="0"/>
                </a:lnTo>
                <a:lnTo>
                  <a:pt x="1309899" y="1309899"/>
                </a:lnTo>
                <a:lnTo>
                  <a:pt x="0" y="1309899"/>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rot="93123">
            <a:off x="2244226" y="1467293"/>
            <a:ext cx="13118097" cy="8000329"/>
            <a:chOff x="0" y="0"/>
            <a:chExt cx="4021842" cy="2452799"/>
          </a:xfrm>
        </p:grpSpPr>
        <p:sp>
          <p:nvSpPr>
            <p:cNvPr id="4" name="Freeform 4"/>
            <p:cNvSpPr/>
            <p:nvPr/>
          </p:nvSpPr>
          <p:spPr>
            <a:xfrm>
              <a:off x="0" y="0"/>
              <a:ext cx="4021842" cy="2452800"/>
            </a:xfrm>
            <a:custGeom>
              <a:avLst/>
              <a:gdLst/>
              <a:ahLst/>
              <a:cxnLst/>
              <a:rect l="l" t="t" r="r" b="b"/>
              <a:pathLst>
                <a:path w="4021842" h="2452800">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txBody>
            <a:bodyPr/>
            <a:lstStyle/>
            <a:p>
              <a:endParaRPr lang="en-IN"/>
            </a:p>
          </p:txBody>
        </p:sp>
        <p:sp>
          <p:nvSpPr>
            <p:cNvPr id="5" name="TextBox 5"/>
            <p:cNvSpPr txBox="1"/>
            <p:nvPr/>
          </p:nvSpPr>
          <p:spPr>
            <a:xfrm>
              <a:off x="0" y="-47625"/>
              <a:ext cx="4021842" cy="2500424"/>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6" name="Group 6"/>
          <p:cNvGrpSpPr/>
          <p:nvPr/>
        </p:nvGrpSpPr>
        <p:grpSpPr>
          <a:xfrm>
            <a:off x="1921443" y="933053"/>
            <a:ext cx="12705720" cy="8334250"/>
            <a:chOff x="0" y="0"/>
            <a:chExt cx="3895412" cy="2555175"/>
          </a:xfrm>
        </p:grpSpPr>
        <p:sp>
          <p:nvSpPr>
            <p:cNvPr id="7" name="Freeform 7"/>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txBody>
            <a:bodyPr/>
            <a:lstStyle/>
            <a:p>
              <a:endParaRPr lang="en-IN"/>
            </a:p>
          </p:txBody>
        </p:sp>
        <p:sp>
          <p:nvSpPr>
            <p:cNvPr id="8" name="TextBox 8"/>
            <p:cNvSpPr txBox="1"/>
            <p:nvPr/>
          </p:nvSpPr>
          <p:spPr>
            <a:xfrm>
              <a:off x="0" y="-47625"/>
              <a:ext cx="3895412" cy="2602800"/>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rot="-117286">
            <a:off x="13431545" y="178169"/>
            <a:ext cx="2617359" cy="3406147"/>
          </a:xfrm>
          <a:custGeom>
            <a:avLst/>
            <a:gdLst/>
            <a:ahLst/>
            <a:cxnLst/>
            <a:rect l="l" t="t" r="r" b="b"/>
            <a:pathLst>
              <a:path w="3828638" h="4509103">
                <a:moveTo>
                  <a:pt x="0" y="0"/>
                </a:moveTo>
                <a:lnTo>
                  <a:pt x="3828638" y="0"/>
                </a:lnTo>
                <a:lnTo>
                  <a:pt x="3828638" y="4509103"/>
                </a:lnTo>
                <a:lnTo>
                  <a:pt x="0" y="45091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2225464" y="239562"/>
            <a:ext cx="1239167" cy="11896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TextBox 11"/>
          <p:cNvSpPr txBox="1"/>
          <p:nvPr/>
        </p:nvSpPr>
        <p:spPr>
          <a:xfrm>
            <a:off x="-91400" y="1305337"/>
            <a:ext cx="8894674"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nva Sans"/>
              </a:rPr>
              <a:t>Reference</a:t>
            </a:r>
          </a:p>
        </p:txBody>
      </p:sp>
      <p:sp>
        <p:nvSpPr>
          <p:cNvPr id="12" name="TextBox 12"/>
          <p:cNvSpPr txBox="1"/>
          <p:nvPr/>
        </p:nvSpPr>
        <p:spPr>
          <a:xfrm>
            <a:off x="2845048" y="2903996"/>
            <a:ext cx="10794752" cy="6072560"/>
          </a:xfrm>
          <a:prstGeom prst="rect">
            <a:avLst/>
          </a:prstGeom>
        </p:spPr>
        <p:txBody>
          <a:bodyPr wrap="square" lIns="0" tIns="0" rIns="0" bIns="0" rtlCol="0" anchor="t">
            <a:spAutoFit/>
          </a:bodyPr>
          <a:lstStyle/>
          <a:p>
            <a:pPr marL="342900" indent="-342900">
              <a:lnSpc>
                <a:spcPts val="3404"/>
              </a:lnSpc>
              <a:buFont typeface="Arial" panose="020B0604020202020204" pitchFamily="34" charset="0"/>
              <a:buChar char="•"/>
            </a:pPr>
            <a:r>
              <a:rPr lang="en-US" sz="2400" b="0" i="0" dirty="0" err="1">
                <a:solidFill>
                  <a:srgbClr val="222222"/>
                </a:solidFill>
                <a:effectLst/>
                <a:highlight>
                  <a:srgbClr val="FFFFFF"/>
                </a:highlight>
                <a:latin typeface="Arial" panose="020B0604020202020204" pitchFamily="34" charset="0"/>
              </a:rPr>
              <a:t>Surendro</a:t>
            </a:r>
            <a:r>
              <a:rPr lang="en-US" sz="2400" b="0" i="0" dirty="0">
                <a:solidFill>
                  <a:srgbClr val="222222"/>
                </a:solidFill>
                <a:effectLst/>
                <a:highlight>
                  <a:srgbClr val="FFFFFF"/>
                </a:highlight>
                <a:latin typeface="Arial" panose="020B0604020202020204" pitchFamily="34" charset="0"/>
              </a:rPr>
              <a:t>, </a:t>
            </a:r>
            <a:r>
              <a:rPr lang="en-US" sz="2400" b="0" i="0" dirty="0" err="1">
                <a:solidFill>
                  <a:srgbClr val="222222"/>
                </a:solidFill>
                <a:effectLst/>
                <a:highlight>
                  <a:srgbClr val="FFFFFF"/>
                </a:highlight>
                <a:latin typeface="Arial" panose="020B0604020202020204" pitchFamily="34" charset="0"/>
              </a:rPr>
              <a:t>Kridanto</a:t>
            </a:r>
            <a:r>
              <a:rPr lang="en-US" sz="2400" b="0" i="0" dirty="0">
                <a:solidFill>
                  <a:srgbClr val="222222"/>
                </a:solidFill>
                <a:effectLst/>
                <a:highlight>
                  <a:srgbClr val="FFFFFF"/>
                </a:highlight>
                <a:latin typeface="Arial" panose="020B0604020202020204" pitchFamily="34" charset="0"/>
              </a:rPr>
              <a:t>. "Predictive analytics for predicting customer behavior." </a:t>
            </a:r>
            <a:r>
              <a:rPr lang="en-US" sz="2400" b="0" i="1" dirty="0">
                <a:solidFill>
                  <a:srgbClr val="222222"/>
                </a:solidFill>
                <a:effectLst/>
                <a:highlight>
                  <a:srgbClr val="FFFFFF"/>
                </a:highlight>
                <a:latin typeface="Arial" panose="020B0604020202020204" pitchFamily="34" charset="0"/>
              </a:rPr>
              <a:t>2019 International Conference of Artificial Intelligence and Information Technology (ICAIIT)</a:t>
            </a:r>
            <a:r>
              <a:rPr lang="en-US" sz="2400" b="0" i="0" dirty="0">
                <a:solidFill>
                  <a:srgbClr val="222222"/>
                </a:solidFill>
                <a:effectLst/>
                <a:highlight>
                  <a:srgbClr val="FFFFFF"/>
                </a:highlight>
                <a:latin typeface="Arial" panose="020B0604020202020204" pitchFamily="34" charset="0"/>
              </a:rPr>
              <a:t>. IEEE, 2019.</a:t>
            </a:r>
          </a:p>
          <a:p>
            <a:pPr marL="342900" indent="-342900">
              <a:lnSpc>
                <a:spcPts val="3404"/>
              </a:lnSpc>
              <a:buFont typeface="Arial" panose="020B0604020202020204" pitchFamily="34" charset="0"/>
              <a:buChar char="•"/>
            </a:pPr>
            <a:r>
              <a:rPr lang="en-US" sz="2400" b="0" i="0" dirty="0" err="1">
                <a:solidFill>
                  <a:srgbClr val="222222"/>
                </a:solidFill>
                <a:effectLst/>
                <a:highlight>
                  <a:srgbClr val="FFFFFF"/>
                </a:highlight>
                <a:latin typeface="Arial" panose="020B0604020202020204" pitchFamily="34" charset="0"/>
              </a:rPr>
              <a:t>Kalaivani</a:t>
            </a:r>
            <a:r>
              <a:rPr lang="en-US" sz="2400" b="0" i="0" dirty="0">
                <a:solidFill>
                  <a:srgbClr val="222222"/>
                </a:solidFill>
                <a:effectLst/>
                <a:highlight>
                  <a:srgbClr val="FFFFFF"/>
                </a:highlight>
                <a:latin typeface="Arial" panose="020B0604020202020204" pitchFamily="34" charset="0"/>
              </a:rPr>
              <a:t>, D., and P. Sumathi. "Factor based prediction model for customer behavior analysis." </a:t>
            </a:r>
            <a:r>
              <a:rPr lang="en-US" sz="2400" b="0" i="1" dirty="0">
                <a:solidFill>
                  <a:srgbClr val="222222"/>
                </a:solidFill>
                <a:effectLst/>
                <a:highlight>
                  <a:srgbClr val="FFFFFF"/>
                </a:highlight>
                <a:latin typeface="Arial" panose="020B0604020202020204" pitchFamily="34" charset="0"/>
              </a:rPr>
              <a:t>International Journal of System Assurance Engineering and Management</a:t>
            </a:r>
            <a:r>
              <a:rPr lang="en-US" sz="2400" b="0" i="0" dirty="0">
                <a:solidFill>
                  <a:srgbClr val="222222"/>
                </a:solidFill>
                <a:effectLst/>
                <a:highlight>
                  <a:srgbClr val="FFFFFF"/>
                </a:highlight>
                <a:latin typeface="Arial" panose="020B0604020202020204" pitchFamily="34" charset="0"/>
              </a:rPr>
              <a:t> 10.4 (2019): 519-524.</a:t>
            </a:r>
            <a:endParaRPr lang="en-US" sz="2400" dirty="0">
              <a:solidFill>
                <a:srgbClr val="222222"/>
              </a:solidFill>
              <a:highlight>
                <a:srgbClr val="FFFFFF"/>
              </a:highlight>
              <a:latin typeface="Arial" panose="020B0604020202020204" pitchFamily="34" charset="0"/>
            </a:endParaRPr>
          </a:p>
          <a:p>
            <a:pPr marL="342900" indent="-342900">
              <a:lnSpc>
                <a:spcPts val="3404"/>
              </a:lnSpc>
              <a:buFont typeface="Arial" panose="020B0604020202020204" pitchFamily="34" charset="0"/>
              <a:buChar char="•"/>
            </a:pPr>
            <a:r>
              <a:rPr lang="en-US" sz="2400" b="0" i="0" dirty="0" err="1">
                <a:solidFill>
                  <a:srgbClr val="222222"/>
                </a:solidFill>
                <a:effectLst/>
                <a:highlight>
                  <a:srgbClr val="FFFFFF"/>
                </a:highlight>
                <a:latin typeface="Arial" panose="020B0604020202020204" pitchFamily="34" charset="0"/>
              </a:rPr>
              <a:t>Khade</a:t>
            </a:r>
            <a:r>
              <a:rPr lang="en-US" sz="2400" b="0" i="0" dirty="0">
                <a:solidFill>
                  <a:srgbClr val="222222"/>
                </a:solidFill>
                <a:effectLst/>
                <a:highlight>
                  <a:srgbClr val="FFFFFF"/>
                </a:highlight>
                <a:latin typeface="Arial" panose="020B0604020202020204" pitchFamily="34" charset="0"/>
              </a:rPr>
              <a:t>, </a:t>
            </a:r>
            <a:r>
              <a:rPr lang="en-US" sz="2400" b="0" i="0" dirty="0" err="1">
                <a:solidFill>
                  <a:srgbClr val="222222"/>
                </a:solidFill>
                <a:effectLst/>
                <a:highlight>
                  <a:srgbClr val="FFFFFF"/>
                </a:highlight>
                <a:latin typeface="Arial" panose="020B0604020202020204" pitchFamily="34" charset="0"/>
              </a:rPr>
              <a:t>Anindita</a:t>
            </a:r>
            <a:r>
              <a:rPr lang="en-US" sz="2400" b="0" i="0" dirty="0">
                <a:solidFill>
                  <a:srgbClr val="222222"/>
                </a:solidFill>
                <a:effectLst/>
                <a:highlight>
                  <a:srgbClr val="FFFFFF"/>
                </a:highlight>
                <a:latin typeface="Arial" panose="020B0604020202020204" pitchFamily="34" charset="0"/>
              </a:rPr>
              <a:t> A. "Performing customer behavior analysis using big data analytics." </a:t>
            </a:r>
            <a:r>
              <a:rPr lang="en-US" sz="2400" b="0" i="1" dirty="0">
                <a:solidFill>
                  <a:srgbClr val="222222"/>
                </a:solidFill>
                <a:effectLst/>
                <a:highlight>
                  <a:srgbClr val="FFFFFF"/>
                </a:highlight>
                <a:latin typeface="Arial" panose="020B0604020202020204" pitchFamily="34" charset="0"/>
              </a:rPr>
              <a:t>Procedia computer science</a:t>
            </a:r>
            <a:r>
              <a:rPr lang="en-US" sz="2400" b="0" i="0" dirty="0">
                <a:solidFill>
                  <a:srgbClr val="222222"/>
                </a:solidFill>
                <a:effectLst/>
                <a:highlight>
                  <a:srgbClr val="FFFFFF"/>
                </a:highlight>
                <a:latin typeface="Arial" panose="020B0604020202020204" pitchFamily="34" charset="0"/>
              </a:rPr>
              <a:t> 79 (2016): 986-992.</a:t>
            </a:r>
          </a:p>
          <a:p>
            <a:pPr marL="342900" indent="-342900">
              <a:lnSpc>
                <a:spcPts val="3404"/>
              </a:lnSpc>
              <a:buFont typeface="Arial" panose="020B0604020202020204" pitchFamily="34" charset="0"/>
              <a:buChar char="•"/>
            </a:pPr>
            <a:r>
              <a:rPr lang="en-IN" sz="2400" b="0" i="0" dirty="0">
                <a:solidFill>
                  <a:srgbClr val="222222"/>
                </a:solidFill>
                <a:effectLst/>
                <a:highlight>
                  <a:srgbClr val="FFFFFF"/>
                </a:highlight>
                <a:latin typeface="Arial" panose="020B0604020202020204" pitchFamily="34" charset="0"/>
              </a:rPr>
              <a:t>Li, Jing, </a:t>
            </a:r>
            <a:r>
              <a:rPr lang="en-IN" sz="2400" b="0" i="0" dirty="0" err="1">
                <a:solidFill>
                  <a:srgbClr val="222222"/>
                </a:solidFill>
                <a:effectLst/>
                <a:highlight>
                  <a:srgbClr val="FFFFFF"/>
                </a:highlight>
                <a:latin typeface="Arial" panose="020B0604020202020204" pitchFamily="34" charset="0"/>
              </a:rPr>
              <a:t>Shuxiao</a:t>
            </a:r>
            <a:r>
              <a:rPr lang="en-IN" sz="2400" b="0" i="0" dirty="0">
                <a:solidFill>
                  <a:srgbClr val="222222"/>
                </a:solidFill>
                <a:effectLst/>
                <a:highlight>
                  <a:srgbClr val="FFFFFF"/>
                </a:highlight>
                <a:latin typeface="Arial" panose="020B0604020202020204" pitchFamily="34" charset="0"/>
              </a:rPr>
              <a:t> Pan, and Lei Huang. "A machine learning based method for customer </a:t>
            </a:r>
            <a:r>
              <a:rPr lang="en-IN" sz="2400" b="0" i="0" dirty="0" err="1">
                <a:solidFill>
                  <a:srgbClr val="222222"/>
                </a:solidFill>
                <a:effectLst/>
                <a:highlight>
                  <a:srgbClr val="FFFFFF"/>
                </a:highlight>
                <a:latin typeface="Arial" panose="020B0604020202020204" pitchFamily="34" charset="0"/>
              </a:rPr>
              <a:t>behavior</a:t>
            </a:r>
            <a:r>
              <a:rPr lang="en-IN" sz="2400" b="0" i="0" dirty="0">
                <a:solidFill>
                  <a:srgbClr val="222222"/>
                </a:solidFill>
                <a:effectLst/>
                <a:highlight>
                  <a:srgbClr val="FFFFFF"/>
                </a:highlight>
                <a:latin typeface="Arial" panose="020B0604020202020204" pitchFamily="34" charset="0"/>
              </a:rPr>
              <a:t> prediction." </a:t>
            </a:r>
            <a:r>
              <a:rPr lang="en-IN" sz="2400" b="0" i="1" dirty="0" err="1">
                <a:solidFill>
                  <a:srgbClr val="222222"/>
                </a:solidFill>
                <a:effectLst/>
                <a:highlight>
                  <a:srgbClr val="FFFFFF"/>
                </a:highlight>
                <a:latin typeface="Arial" panose="020B0604020202020204" pitchFamily="34" charset="0"/>
              </a:rPr>
              <a:t>Tehnički</a:t>
            </a:r>
            <a:r>
              <a:rPr lang="en-IN" sz="2400" b="0" i="1" dirty="0">
                <a:solidFill>
                  <a:srgbClr val="222222"/>
                </a:solidFill>
                <a:effectLst/>
                <a:highlight>
                  <a:srgbClr val="FFFFFF"/>
                </a:highlight>
                <a:latin typeface="Arial" panose="020B0604020202020204" pitchFamily="34" charset="0"/>
              </a:rPr>
              <a:t> </a:t>
            </a:r>
            <a:r>
              <a:rPr lang="en-IN" sz="2400" b="0" i="1" dirty="0" err="1">
                <a:solidFill>
                  <a:srgbClr val="222222"/>
                </a:solidFill>
                <a:effectLst/>
                <a:highlight>
                  <a:srgbClr val="FFFFFF"/>
                </a:highlight>
                <a:latin typeface="Arial" panose="020B0604020202020204" pitchFamily="34" charset="0"/>
              </a:rPr>
              <a:t>vjesnik</a:t>
            </a:r>
            <a:r>
              <a:rPr lang="en-IN" sz="2400" b="0" i="0" dirty="0">
                <a:solidFill>
                  <a:srgbClr val="222222"/>
                </a:solidFill>
                <a:effectLst/>
                <a:highlight>
                  <a:srgbClr val="FFFFFF"/>
                </a:highlight>
                <a:latin typeface="Arial" panose="020B0604020202020204" pitchFamily="34" charset="0"/>
              </a:rPr>
              <a:t> 26.6 (2019): 1670-1676.</a:t>
            </a:r>
            <a:endParaRPr lang="en-US" sz="2400" dirty="0">
              <a:solidFill>
                <a:srgbClr val="222222"/>
              </a:solidFill>
              <a:highlight>
                <a:srgbClr val="FFFFFF"/>
              </a:highlight>
              <a:latin typeface="Arial" panose="020B0604020202020204" pitchFamily="34" charset="0"/>
            </a:endParaRPr>
          </a:p>
          <a:p>
            <a:pPr marL="342900" indent="-342900">
              <a:lnSpc>
                <a:spcPts val="3404"/>
              </a:lnSpc>
              <a:buFont typeface="Arial" panose="020B0604020202020204" pitchFamily="34" charset="0"/>
              <a:buChar char="•"/>
            </a:pPr>
            <a:r>
              <a:rPr lang="en-IN" sz="2400" b="0" i="0" dirty="0">
                <a:solidFill>
                  <a:srgbClr val="222222"/>
                </a:solidFill>
                <a:effectLst/>
                <a:highlight>
                  <a:srgbClr val="FFFFFF"/>
                </a:highlight>
                <a:latin typeface="Arial" panose="020B0604020202020204" pitchFamily="34" charset="0"/>
              </a:rPr>
              <a:t>Raju, Siva Subramanian, and Prabha </a:t>
            </a:r>
            <a:r>
              <a:rPr lang="en-IN" sz="2400" b="0" i="0" dirty="0" err="1">
                <a:solidFill>
                  <a:srgbClr val="222222"/>
                </a:solidFill>
                <a:effectLst/>
                <a:highlight>
                  <a:srgbClr val="FFFFFF"/>
                </a:highlight>
                <a:latin typeface="Arial" panose="020B0604020202020204" pitchFamily="34" charset="0"/>
              </a:rPr>
              <a:t>Dhandayudam</a:t>
            </a:r>
            <a:r>
              <a:rPr lang="en-IN" sz="2400" b="0" i="0" dirty="0">
                <a:solidFill>
                  <a:srgbClr val="222222"/>
                </a:solidFill>
                <a:effectLst/>
                <a:highlight>
                  <a:srgbClr val="FFFFFF"/>
                </a:highlight>
                <a:latin typeface="Arial" panose="020B0604020202020204" pitchFamily="34" charset="0"/>
              </a:rPr>
              <a:t>. "Prediction of customer behaviour analysis using classification algorithms." </a:t>
            </a:r>
            <a:r>
              <a:rPr lang="en-IN" sz="2400" b="0" i="1" dirty="0">
                <a:solidFill>
                  <a:srgbClr val="222222"/>
                </a:solidFill>
                <a:effectLst/>
                <a:highlight>
                  <a:srgbClr val="FFFFFF"/>
                </a:highlight>
                <a:latin typeface="Arial" panose="020B0604020202020204" pitchFamily="34" charset="0"/>
              </a:rPr>
              <a:t>AIP conference proceedings</a:t>
            </a:r>
            <a:r>
              <a:rPr lang="en-IN" sz="2400" b="0" i="0" dirty="0">
                <a:solidFill>
                  <a:srgbClr val="222222"/>
                </a:solidFill>
                <a:effectLst/>
                <a:highlight>
                  <a:srgbClr val="FFFFFF"/>
                </a:highlight>
                <a:latin typeface="Arial" panose="020B0604020202020204" pitchFamily="34" charset="0"/>
              </a:rPr>
              <a:t>. Vol. 1952. No. 1. AIP Publishing, 2018.</a:t>
            </a:r>
            <a:endParaRPr lang="en-US" sz="2400" b="0" i="0" dirty="0">
              <a:solidFill>
                <a:srgbClr val="222222"/>
              </a:solidFill>
              <a:effectLst/>
              <a:highlight>
                <a:srgbClr val="FFFFFF"/>
              </a:highlight>
              <a:latin typeface="Arial" panose="020B0604020202020204" pitchFamily="34" charset="0"/>
            </a:endParaRPr>
          </a:p>
          <a:p>
            <a:pPr>
              <a:lnSpc>
                <a:spcPts val="3404"/>
              </a:lnSpc>
            </a:pPr>
            <a:endParaRPr lang="en-US" sz="2334" dirty="0">
              <a:solidFill>
                <a:srgbClr val="01070A"/>
              </a:solidFill>
              <a:latin typeface="Canva Sans"/>
            </a:endParaRPr>
          </a:p>
        </p:txBody>
      </p:sp>
      <p:sp>
        <p:nvSpPr>
          <p:cNvPr id="13" name="Freeform 13"/>
          <p:cNvSpPr/>
          <p:nvPr/>
        </p:nvSpPr>
        <p:spPr>
          <a:xfrm>
            <a:off x="0" y="0"/>
            <a:ext cx="1291107" cy="1291107"/>
          </a:xfrm>
          <a:custGeom>
            <a:avLst/>
            <a:gdLst/>
            <a:ahLst/>
            <a:cxnLst/>
            <a:rect l="l" t="t" r="r" b="b"/>
            <a:pathLst>
              <a:path w="1291107" h="1291107">
                <a:moveTo>
                  <a:pt x="0" y="0"/>
                </a:moveTo>
                <a:lnTo>
                  <a:pt x="1291107" y="0"/>
                </a:lnTo>
                <a:lnTo>
                  <a:pt x="1291107" y="1291107"/>
                </a:lnTo>
                <a:lnTo>
                  <a:pt x="0" y="1291107"/>
                </a:lnTo>
                <a:lnTo>
                  <a:pt x="0" y="0"/>
                </a:lnTo>
                <a:close/>
              </a:path>
            </a:pathLst>
          </a:custGeom>
          <a:blipFill>
            <a:blip r:embed="rId7"/>
            <a:stretch>
              <a:fillRect/>
            </a:stretch>
          </a:blipFill>
        </p:spPr>
        <p:txBody>
          <a:bodyPr/>
          <a:lstStyle/>
          <a:p>
            <a:endParaRPr lang="en-IN"/>
          </a:p>
        </p:txBody>
      </p:sp>
      <p:sp>
        <p:nvSpPr>
          <p:cNvPr id="14" name="Freeform 14"/>
          <p:cNvSpPr/>
          <p:nvPr/>
        </p:nvSpPr>
        <p:spPr>
          <a:xfrm>
            <a:off x="16858838" y="0"/>
            <a:ext cx="1429162" cy="1429162"/>
          </a:xfrm>
          <a:custGeom>
            <a:avLst/>
            <a:gdLst/>
            <a:ahLst/>
            <a:cxnLst/>
            <a:rect l="l" t="t" r="r" b="b"/>
            <a:pathLst>
              <a:path w="1429162" h="1429162">
                <a:moveTo>
                  <a:pt x="0" y="0"/>
                </a:moveTo>
                <a:lnTo>
                  <a:pt x="1429162" y="0"/>
                </a:lnTo>
                <a:lnTo>
                  <a:pt x="1429162" y="1429162"/>
                </a:lnTo>
                <a:lnTo>
                  <a:pt x="0" y="1429162"/>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txBody>
            <a:bodyPr/>
            <a:lstStyle/>
            <a:p>
              <a:endParaRPr lang="en-IN"/>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210"/>
                </a:lnSpc>
              </a:pPr>
              <a:endParaRPr/>
            </a:p>
          </p:txBody>
        </p:sp>
      </p:grpSp>
      <p:sp>
        <p:nvSpPr>
          <p:cNvPr id="5" name="Freeform 5"/>
          <p:cNvSpPr/>
          <p:nvPr/>
        </p:nvSpPr>
        <p:spPr>
          <a:xfrm>
            <a:off x="13582356" y="7215154"/>
            <a:ext cx="4885790" cy="3071846"/>
          </a:xfrm>
          <a:custGeom>
            <a:avLst/>
            <a:gdLst/>
            <a:ahLst/>
            <a:cxnLst/>
            <a:rect l="l" t="t" r="r" b="b"/>
            <a:pathLst>
              <a:path w="5870081" h="3489587">
                <a:moveTo>
                  <a:pt x="0" y="0"/>
                </a:moveTo>
                <a:lnTo>
                  <a:pt x="5870081" y="0"/>
                </a:lnTo>
                <a:lnTo>
                  <a:pt x="5870081" y="3489587"/>
                </a:lnTo>
                <a:lnTo>
                  <a:pt x="0" y="34895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80150" y="6667500"/>
            <a:ext cx="3316618" cy="3991536"/>
          </a:xfrm>
          <a:custGeom>
            <a:avLst/>
            <a:gdLst/>
            <a:ahLst/>
            <a:cxnLst/>
            <a:rect l="l" t="t" r="r" b="b"/>
            <a:pathLst>
              <a:path w="5777007" h="4002371">
                <a:moveTo>
                  <a:pt x="0" y="0"/>
                </a:moveTo>
                <a:lnTo>
                  <a:pt x="5777007" y="0"/>
                </a:lnTo>
                <a:lnTo>
                  <a:pt x="5777007" y="4002370"/>
                </a:lnTo>
                <a:lnTo>
                  <a:pt x="0" y="40023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4733260" y="1403749"/>
            <a:ext cx="6777550" cy="6284638"/>
          </a:xfrm>
          <a:custGeom>
            <a:avLst/>
            <a:gdLst/>
            <a:ahLst/>
            <a:cxnLst/>
            <a:rect l="l" t="t" r="r" b="b"/>
            <a:pathLst>
              <a:path w="6777550" h="6284638">
                <a:moveTo>
                  <a:pt x="0" y="0"/>
                </a:moveTo>
                <a:lnTo>
                  <a:pt x="6777550" y="0"/>
                </a:lnTo>
                <a:lnTo>
                  <a:pt x="6777550" y="6284638"/>
                </a:lnTo>
                <a:lnTo>
                  <a:pt x="0" y="62846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TextBox 8"/>
          <p:cNvSpPr txBox="1"/>
          <p:nvPr/>
        </p:nvSpPr>
        <p:spPr>
          <a:xfrm>
            <a:off x="12458226" y="5360656"/>
            <a:ext cx="4351615" cy="2908093"/>
          </a:xfrm>
          <a:prstGeom prst="rect">
            <a:avLst/>
          </a:prstGeom>
        </p:spPr>
        <p:txBody>
          <a:bodyPr lIns="0" tIns="0" rIns="0" bIns="0" rtlCol="0" anchor="t">
            <a:spAutoFit/>
          </a:bodyPr>
          <a:lstStyle/>
          <a:p>
            <a:pPr>
              <a:lnSpc>
                <a:spcPts val="6160"/>
              </a:lnSpc>
            </a:pPr>
            <a:r>
              <a:rPr lang="en-US" sz="4400">
                <a:solidFill>
                  <a:srgbClr val="000000"/>
                </a:solidFill>
                <a:latin typeface="Canva Sans Bold"/>
              </a:rPr>
              <a:t>Team members:</a:t>
            </a:r>
          </a:p>
          <a:p>
            <a:pPr>
              <a:lnSpc>
                <a:spcPts val="3500"/>
              </a:lnSpc>
            </a:pPr>
            <a:r>
              <a:rPr lang="en-US" sz="2500">
                <a:solidFill>
                  <a:srgbClr val="000000"/>
                </a:solidFill>
                <a:latin typeface="Canva Sans Bold"/>
              </a:rPr>
              <a:t>M.Ram Jeyanth(192211167)</a:t>
            </a:r>
          </a:p>
          <a:p>
            <a:pPr>
              <a:lnSpc>
                <a:spcPts val="3500"/>
              </a:lnSpc>
            </a:pPr>
            <a:r>
              <a:rPr lang="en-US" sz="2500">
                <a:solidFill>
                  <a:srgbClr val="000000"/>
                </a:solidFill>
                <a:latin typeface="Canva Sans Bold"/>
              </a:rPr>
              <a:t>S.Hariharan(192211110)</a:t>
            </a:r>
          </a:p>
          <a:p>
            <a:pPr>
              <a:lnSpc>
                <a:spcPts val="3500"/>
              </a:lnSpc>
            </a:pPr>
            <a:endParaRPr lang="en-US" sz="2500">
              <a:solidFill>
                <a:srgbClr val="000000"/>
              </a:solidFill>
              <a:latin typeface="Canva Sans Bold"/>
            </a:endParaRPr>
          </a:p>
          <a:p>
            <a:pPr>
              <a:lnSpc>
                <a:spcPts val="3500"/>
              </a:lnSpc>
            </a:pPr>
            <a:endParaRPr lang="en-US" sz="2500">
              <a:solidFill>
                <a:srgbClr val="000000"/>
              </a:solidFill>
              <a:latin typeface="Canva Sans Bold"/>
            </a:endParaRPr>
          </a:p>
          <a:p>
            <a:pPr algn="ctr">
              <a:lnSpc>
                <a:spcPts val="2962"/>
              </a:lnSpc>
            </a:pPr>
            <a:endParaRPr lang="en-US" sz="2500">
              <a:solidFill>
                <a:srgbClr val="000000"/>
              </a:solidFill>
              <a:latin typeface="Canva Sans Bold"/>
            </a:endParaRPr>
          </a:p>
        </p:txBody>
      </p:sp>
      <p:sp>
        <p:nvSpPr>
          <p:cNvPr id="9" name="Freeform 9"/>
          <p:cNvSpPr/>
          <p:nvPr/>
        </p:nvSpPr>
        <p:spPr>
          <a:xfrm>
            <a:off x="656242" y="706722"/>
            <a:ext cx="2016621" cy="2016621"/>
          </a:xfrm>
          <a:custGeom>
            <a:avLst/>
            <a:gdLst/>
            <a:ahLst/>
            <a:cxnLst/>
            <a:rect l="l" t="t" r="r" b="b"/>
            <a:pathLst>
              <a:path w="2016621" h="2016621">
                <a:moveTo>
                  <a:pt x="0" y="0"/>
                </a:moveTo>
                <a:lnTo>
                  <a:pt x="2016621" y="0"/>
                </a:lnTo>
                <a:lnTo>
                  <a:pt x="2016621" y="2016621"/>
                </a:lnTo>
                <a:lnTo>
                  <a:pt x="0" y="2016621"/>
                </a:lnTo>
                <a:lnTo>
                  <a:pt x="0" y="0"/>
                </a:lnTo>
                <a:close/>
              </a:path>
            </a:pathLst>
          </a:custGeom>
          <a:blipFill>
            <a:blip r:embed="rId8"/>
            <a:stretch>
              <a:fillRect/>
            </a:stretch>
          </a:blipFill>
        </p:spPr>
        <p:txBody>
          <a:bodyPr/>
          <a:lstStyle/>
          <a:p>
            <a:endParaRPr lang="en-IN"/>
          </a:p>
        </p:txBody>
      </p:sp>
      <p:sp>
        <p:nvSpPr>
          <p:cNvPr id="10" name="Freeform 10"/>
          <p:cNvSpPr/>
          <p:nvPr/>
        </p:nvSpPr>
        <p:spPr>
          <a:xfrm>
            <a:off x="15615137" y="706722"/>
            <a:ext cx="2016621" cy="2016621"/>
          </a:xfrm>
          <a:custGeom>
            <a:avLst/>
            <a:gdLst/>
            <a:ahLst/>
            <a:cxnLst/>
            <a:rect l="l" t="t" r="r" b="b"/>
            <a:pathLst>
              <a:path w="2016621" h="2016621">
                <a:moveTo>
                  <a:pt x="0" y="0"/>
                </a:moveTo>
                <a:lnTo>
                  <a:pt x="2016621" y="0"/>
                </a:lnTo>
                <a:lnTo>
                  <a:pt x="2016621" y="2016621"/>
                </a:lnTo>
                <a:lnTo>
                  <a:pt x="0" y="2016621"/>
                </a:lnTo>
                <a:lnTo>
                  <a:pt x="0" y="0"/>
                </a:lnTo>
                <a:close/>
              </a:path>
            </a:pathLst>
          </a:custGeom>
          <a:blipFill>
            <a:blip r:embed="rId9"/>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sp>
        <p:nvSpPr>
          <p:cNvPr id="3" name="Freeform 3"/>
          <p:cNvSpPr/>
          <p:nvPr/>
        </p:nvSpPr>
        <p:spPr>
          <a:xfrm>
            <a:off x="3373848" y="2930856"/>
            <a:ext cx="674495" cy="506485"/>
          </a:xfrm>
          <a:custGeom>
            <a:avLst/>
            <a:gdLst/>
            <a:ahLst/>
            <a:cxnLst/>
            <a:rect l="l" t="t" r="r" b="b"/>
            <a:pathLst>
              <a:path w="674495" h="506485">
                <a:moveTo>
                  <a:pt x="0" y="0"/>
                </a:moveTo>
                <a:lnTo>
                  <a:pt x="674496" y="0"/>
                </a:lnTo>
                <a:lnTo>
                  <a:pt x="674496" y="506485"/>
                </a:lnTo>
                <a:lnTo>
                  <a:pt x="0" y="506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520319" y="2807031"/>
            <a:ext cx="15052196" cy="4968924"/>
          </a:xfrm>
          <a:prstGeom prst="rect">
            <a:avLst/>
          </a:prstGeom>
        </p:spPr>
        <p:txBody>
          <a:bodyPr lIns="0" tIns="0" rIns="0" bIns="0" rtlCol="0" anchor="t">
            <a:spAutoFit/>
          </a:bodyPr>
          <a:lstStyle/>
          <a:p>
            <a:pPr algn="just">
              <a:lnSpc>
                <a:spcPts val="3918"/>
              </a:lnSpc>
            </a:pPr>
            <a:r>
              <a:rPr lang="en-US" sz="2798" dirty="0">
                <a:solidFill>
                  <a:srgbClr val="01070A"/>
                </a:solidFill>
                <a:latin typeface="Canva Sans Bold"/>
              </a:rPr>
              <a:t>Customer behavior analysis and prediction involve studying and interpreting customer data to understand purchasing patterns, preferences, and trends. This field utilizes various data sources, including transactional records, social media interactions, and demographic information, to build comprehensive customer profiles. Advanced analytical techniques such as machine learning, statistical analysis, and data mining are employed to predict future behaviors and trends. By identifying patterns and insights, businesses can tailor marketing strategies, enhance customer experiences, and improve overall operational efficiency. Ultimately, effective customer behavior analysis and prediction enable companies to make informed decisions, foster customer loyalty, and drive business growth.</a:t>
            </a:r>
          </a:p>
        </p:txBody>
      </p:sp>
      <p:sp>
        <p:nvSpPr>
          <p:cNvPr id="5" name="Freeform 5"/>
          <p:cNvSpPr/>
          <p:nvPr/>
        </p:nvSpPr>
        <p:spPr>
          <a:xfrm rot="1317520">
            <a:off x="4564296" y="918494"/>
            <a:ext cx="1265355" cy="1233146"/>
          </a:xfrm>
          <a:custGeom>
            <a:avLst/>
            <a:gdLst/>
            <a:ahLst/>
            <a:cxnLst/>
            <a:rect l="l" t="t" r="r" b="b"/>
            <a:pathLst>
              <a:path w="1265355" h="1233146">
                <a:moveTo>
                  <a:pt x="0" y="0"/>
                </a:moveTo>
                <a:lnTo>
                  <a:pt x="1265355" y="0"/>
                </a:lnTo>
                <a:lnTo>
                  <a:pt x="1265355" y="1233146"/>
                </a:lnTo>
                <a:lnTo>
                  <a:pt x="0" y="12331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1241042" y="1627582"/>
            <a:ext cx="8894674"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rPr>
              <a:t>Abstract</a:t>
            </a:r>
          </a:p>
        </p:txBody>
      </p:sp>
      <p:sp>
        <p:nvSpPr>
          <p:cNvPr id="7" name="TextBox 7"/>
          <p:cNvSpPr txBox="1"/>
          <p:nvPr/>
        </p:nvSpPr>
        <p:spPr>
          <a:xfrm>
            <a:off x="767533" y="8452257"/>
            <a:ext cx="16230600" cy="372744"/>
          </a:xfrm>
          <a:prstGeom prst="rect">
            <a:avLst/>
          </a:prstGeom>
        </p:spPr>
        <p:txBody>
          <a:bodyPr lIns="0" tIns="0" rIns="0" bIns="0" rtlCol="0" anchor="t">
            <a:spAutoFit/>
          </a:bodyPr>
          <a:lstStyle/>
          <a:p>
            <a:pPr algn="ctr">
              <a:lnSpc>
                <a:spcPts val="3080"/>
              </a:lnSpc>
            </a:pPr>
            <a:r>
              <a:rPr lang="en-US" sz="2200" dirty="0">
                <a:solidFill>
                  <a:srgbClr val="01070A"/>
                </a:solidFill>
                <a:latin typeface="Canva Sans Bold"/>
              </a:rPr>
              <a:t>Keywords: Data </a:t>
            </a:r>
            <a:r>
              <a:rPr lang="en-US" sz="2200" dirty="0" err="1">
                <a:solidFill>
                  <a:srgbClr val="01070A"/>
                </a:solidFill>
                <a:latin typeface="Canva Sans Bold"/>
              </a:rPr>
              <a:t>mining,trends,Customer</a:t>
            </a:r>
            <a:r>
              <a:rPr lang="en-US" sz="2200" dirty="0">
                <a:solidFill>
                  <a:srgbClr val="01070A"/>
                </a:solidFill>
                <a:latin typeface="Canva Sans Bold"/>
              </a:rPr>
              <a:t> </a:t>
            </a:r>
            <a:r>
              <a:rPr lang="en-US" sz="2200" dirty="0" err="1">
                <a:solidFill>
                  <a:srgbClr val="01070A"/>
                </a:solidFill>
                <a:latin typeface="Canva Sans Bold"/>
              </a:rPr>
              <a:t>data,Marketing</a:t>
            </a:r>
            <a:r>
              <a:rPr lang="en-US" sz="2200" dirty="0">
                <a:solidFill>
                  <a:srgbClr val="01070A"/>
                </a:solidFill>
                <a:latin typeface="Canva Sans Bold"/>
              </a:rPr>
              <a:t> </a:t>
            </a:r>
            <a:r>
              <a:rPr lang="en-US" sz="2200" dirty="0" err="1">
                <a:solidFill>
                  <a:srgbClr val="01070A"/>
                </a:solidFill>
                <a:latin typeface="Canva Sans Bold"/>
              </a:rPr>
              <a:t>strategies,Customer</a:t>
            </a:r>
            <a:r>
              <a:rPr lang="en-US" sz="2200" dirty="0">
                <a:solidFill>
                  <a:srgbClr val="01070A"/>
                </a:solidFill>
                <a:latin typeface="Canva Sans Bold"/>
              </a:rPr>
              <a:t> Experiences and Machine Learning.</a:t>
            </a:r>
          </a:p>
        </p:txBody>
      </p:sp>
      <p:sp>
        <p:nvSpPr>
          <p:cNvPr id="8" name="Freeform 8"/>
          <p:cNvSpPr/>
          <p:nvPr/>
        </p:nvSpPr>
        <p:spPr>
          <a:xfrm>
            <a:off x="0" y="0"/>
            <a:ext cx="1535067" cy="1535067"/>
          </a:xfrm>
          <a:custGeom>
            <a:avLst/>
            <a:gdLst/>
            <a:ahLst/>
            <a:cxnLst/>
            <a:rect l="l" t="t" r="r" b="b"/>
            <a:pathLst>
              <a:path w="1535067" h="1535067">
                <a:moveTo>
                  <a:pt x="0" y="0"/>
                </a:moveTo>
                <a:lnTo>
                  <a:pt x="1535067" y="0"/>
                </a:lnTo>
                <a:lnTo>
                  <a:pt x="1535067" y="1535067"/>
                </a:lnTo>
                <a:lnTo>
                  <a:pt x="0" y="1535067"/>
                </a:lnTo>
                <a:lnTo>
                  <a:pt x="0" y="0"/>
                </a:lnTo>
                <a:close/>
              </a:path>
            </a:pathLst>
          </a:custGeom>
          <a:blipFill>
            <a:blip r:embed="rId7"/>
            <a:stretch>
              <a:fillRect/>
            </a:stretch>
          </a:blipFill>
        </p:spPr>
        <p:txBody>
          <a:bodyPr/>
          <a:lstStyle/>
          <a:p>
            <a:endParaRPr lang="en-IN"/>
          </a:p>
        </p:txBody>
      </p:sp>
      <p:sp>
        <p:nvSpPr>
          <p:cNvPr id="9" name="Freeform 9"/>
          <p:cNvSpPr/>
          <p:nvPr/>
        </p:nvSpPr>
        <p:spPr>
          <a:xfrm>
            <a:off x="16752933" y="0"/>
            <a:ext cx="1535067" cy="1535067"/>
          </a:xfrm>
          <a:custGeom>
            <a:avLst/>
            <a:gdLst/>
            <a:ahLst/>
            <a:cxnLst/>
            <a:rect l="l" t="t" r="r" b="b"/>
            <a:pathLst>
              <a:path w="1535067" h="1535067">
                <a:moveTo>
                  <a:pt x="0" y="0"/>
                </a:moveTo>
                <a:lnTo>
                  <a:pt x="1535067" y="0"/>
                </a:lnTo>
                <a:lnTo>
                  <a:pt x="1535067" y="1535067"/>
                </a:lnTo>
                <a:lnTo>
                  <a:pt x="0" y="1535067"/>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rot="-160301">
            <a:off x="3037331" y="1626254"/>
            <a:ext cx="13040857" cy="7195405"/>
            <a:chOff x="0" y="0"/>
            <a:chExt cx="3434629" cy="1895086"/>
          </a:xfrm>
        </p:grpSpPr>
        <p:sp>
          <p:nvSpPr>
            <p:cNvPr id="4" name="Freeform 4"/>
            <p:cNvSpPr/>
            <p:nvPr/>
          </p:nvSpPr>
          <p:spPr>
            <a:xfrm>
              <a:off x="0" y="0"/>
              <a:ext cx="3434629" cy="1895086"/>
            </a:xfrm>
            <a:custGeom>
              <a:avLst/>
              <a:gdLst/>
              <a:ahLst/>
              <a:cxnLst/>
              <a:rect l="l" t="t" r="r" b="b"/>
              <a:pathLst>
                <a:path w="3434629" h="1895086">
                  <a:moveTo>
                    <a:pt x="0" y="0"/>
                  </a:moveTo>
                  <a:lnTo>
                    <a:pt x="3434629" y="0"/>
                  </a:lnTo>
                  <a:lnTo>
                    <a:pt x="3434629" y="1895086"/>
                  </a:lnTo>
                  <a:lnTo>
                    <a:pt x="0" y="1895086"/>
                  </a:lnTo>
                  <a:close/>
                </a:path>
              </a:pathLst>
            </a:custGeom>
            <a:solidFill>
              <a:srgbClr val="000000">
                <a:alpha val="31765"/>
              </a:srgbClr>
            </a:solidFill>
            <a:ln w="38100" cap="sq">
              <a:solidFill>
                <a:srgbClr val="000000">
                  <a:alpha val="31765"/>
                </a:srgbClr>
              </a:solidFill>
              <a:prstDash val="solid"/>
              <a:miter/>
            </a:ln>
          </p:spPr>
          <p:txBody>
            <a:bodyPr/>
            <a:lstStyle/>
            <a:p>
              <a:endParaRPr lang="en-IN"/>
            </a:p>
          </p:txBody>
        </p:sp>
        <p:sp>
          <p:nvSpPr>
            <p:cNvPr id="5" name="TextBox 5"/>
            <p:cNvSpPr txBox="1"/>
            <p:nvPr/>
          </p:nvSpPr>
          <p:spPr>
            <a:xfrm>
              <a:off x="0" y="-47625"/>
              <a:ext cx="3434629" cy="1942711"/>
            </a:xfrm>
            <a:prstGeom prst="rect">
              <a:avLst/>
            </a:prstGeom>
          </p:spPr>
          <p:txBody>
            <a:bodyPr lIns="50800" tIns="50800" rIns="50800" bIns="50800" rtlCol="0" anchor="ctr"/>
            <a:lstStyle/>
            <a:p>
              <a:pPr algn="ctr">
                <a:lnSpc>
                  <a:spcPts val="3210"/>
                </a:lnSpc>
              </a:pPr>
              <a:endParaRPr/>
            </a:p>
          </p:txBody>
        </p:sp>
      </p:grpSp>
      <p:grpSp>
        <p:nvGrpSpPr>
          <p:cNvPr id="6" name="Group 6"/>
          <p:cNvGrpSpPr/>
          <p:nvPr/>
        </p:nvGrpSpPr>
        <p:grpSpPr>
          <a:xfrm rot="-147716">
            <a:off x="1209717" y="1043974"/>
            <a:ext cx="14496092" cy="8739536"/>
            <a:chOff x="0" y="0"/>
            <a:chExt cx="3817901" cy="2301771"/>
          </a:xfrm>
        </p:grpSpPr>
        <p:sp>
          <p:nvSpPr>
            <p:cNvPr id="7" name="Freeform 7"/>
            <p:cNvSpPr/>
            <p:nvPr/>
          </p:nvSpPr>
          <p:spPr>
            <a:xfrm>
              <a:off x="0" y="0"/>
              <a:ext cx="3817901" cy="2301771"/>
            </a:xfrm>
            <a:custGeom>
              <a:avLst/>
              <a:gdLst/>
              <a:ahLst/>
              <a:cxnLst/>
              <a:rect l="l" t="t" r="r" b="b"/>
              <a:pathLst>
                <a:path w="3817901" h="2301771">
                  <a:moveTo>
                    <a:pt x="5875" y="0"/>
                  </a:moveTo>
                  <a:lnTo>
                    <a:pt x="3812026" y="0"/>
                  </a:lnTo>
                  <a:cubicBezTo>
                    <a:pt x="3813584" y="0"/>
                    <a:pt x="3815078" y="619"/>
                    <a:pt x="3816180" y="1721"/>
                  </a:cubicBezTo>
                  <a:cubicBezTo>
                    <a:pt x="3817282" y="2822"/>
                    <a:pt x="3817901" y="4317"/>
                    <a:pt x="3817901" y="5875"/>
                  </a:cubicBezTo>
                  <a:lnTo>
                    <a:pt x="3817901" y="2295896"/>
                  </a:lnTo>
                  <a:cubicBezTo>
                    <a:pt x="3817901" y="2297454"/>
                    <a:pt x="3817282" y="2298948"/>
                    <a:pt x="3816180" y="2300050"/>
                  </a:cubicBezTo>
                  <a:cubicBezTo>
                    <a:pt x="3815078" y="2301152"/>
                    <a:pt x="3813584" y="2301771"/>
                    <a:pt x="3812026" y="2301771"/>
                  </a:cubicBezTo>
                  <a:lnTo>
                    <a:pt x="5875" y="2301771"/>
                  </a:lnTo>
                  <a:cubicBezTo>
                    <a:pt x="4317" y="2301771"/>
                    <a:pt x="2822" y="2301152"/>
                    <a:pt x="1721" y="2300050"/>
                  </a:cubicBezTo>
                  <a:cubicBezTo>
                    <a:pt x="619" y="2298948"/>
                    <a:pt x="0" y="2297454"/>
                    <a:pt x="0" y="2295896"/>
                  </a:cubicBezTo>
                  <a:lnTo>
                    <a:pt x="0" y="5875"/>
                  </a:lnTo>
                  <a:cubicBezTo>
                    <a:pt x="0" y="4317"/>
                    <a:pt x="619" y="2822"/>
                    <a:pt x="1721" y="1721"/>
                  </a:cubicBezTo>
                  <a:cubicBezTo>
                    <a:pt x="2822" y="619"/>
                    <a:pt x="4317" y="0"/>
                    <a:pt x="5875" y="0"/>
                  </a:cubicBezTo>
                  <a:close/>
                </a:path>
              </a:pathLst>
            </a:custGeom>
            <a:solidFill>
              <a:srgbClr val="FFFFFF"/>
            </a:solidFill>
            <a:ln w="38100" cap="sq">
              <a:solidFill>
                <a:srgbClr val="000000"/>
              </a:solidFill>
              <a:prstDash val="solid"/>
              <a:miter/>
            </a:ln>
          </p:spPr>
          <p:txBody>
            <a:bodyPr/>
            <a:lstStyle/>
            <a:p>
              <a:endParaRPr lang="en-IN"/>
            </a:p>
          </p:txBody>
        </p:sp>
        <p:sp>
          <p:nvSpPr>
            <p:cNvPr id="8" name="TextBox 8"/>
            <p:cNvSpPr txBox="1"/>
            <p:nvPr/>
          </p:nvSpPr>
          <p:spPr>
            <a:xfrm>
              <a:off x="0" y="-47625"/>
              <a:ext cx="3817901" cy="2349396"/>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a:off x="5583876" y="555281"/>
            <a:ext cx="3667332" cy="946839"/>
          </a:xfrm>
          <a:custGeom>
            <a:avLst/>
            <a:gdLst/>
            <a:ahLst/>
            <a:cxnLst/>
            <a:rect l="l" t="t" r="r" b="b"/>
            <a:pathLst>
              <a:path w="3667332" h="946839">
                <a:moveTo>
                  <a:pt x="0" y="0"/>
                </a:moveTo>
                <a:lnTo>
                  <a:pt x="3667332" y="0"/>
                </a:lnTo>
                <a:lnTo>
                  <a:pt x="3667332" y="946838"/>
                </a:lnTo>
                <a:lnTo>
                  <a:pt x="0" y="946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13563600" y="7775591"/>
            <a:ext cx="3922861" cy="2315231"/>
          </a:xfrm>
          <a:custGeom>
            <a:avLst/>
            <a:gdLst/>
            <a:ahLst/>
            <a:cxnLst/>
            <a:rect l="l" t="t" r="r" b="b"/>
            <a:pathLst>
              <a:path w="4269899" h="2538327">
                <a:moveTo>
                  <a:pt x="0" y="0"/>
                </a:moveTo>
                <a:lnTo>
                  <a:pt x="4269899" y="0"/>
                </a:lnTo>
                <a:lnTo>
                  <a:pt x="4269899" y="2538327"/>
                </a:lnTo>
                <a:lnTo>
                  <a:pt x="0" y="25383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TextBox 11"/>
          <p:cNvSpPr txBox="1"/>
          <p:nvPr/>
        </p:nvSpPr>
        <p:spPr>
          <a:xfrm>
            <a:off x="1794329" y="1378294"/>
            <a:ext cx="5623213" cy="1086343"/>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rPr>
              <a:t>Introduction</a:t>
            </a:r>
          </a:p>
        </p:txBody>
      </p:sp>
      <p:sp>
        <p:nvSpPr>
          <p:cNvPr id="12" name="TextBox 12"/>
          <p:cNvSpPr txBox="1"/>
          <p:nvPr/>
        </p:nvSpPr>
        <p:spPr>
          <a:xfrm>
            <a:off x="2244809" y="2511409"/>
            <a:ext cx="12418140" cy="5804666"/>
          </a:xfrm>
          <a:prstGeom prst="rect">
            <a:avLst/>
          </a:prstGeom>
        </p:spPr>
        <p:txBody>
          <a:bodyPr wrap="square" lIns="0" tIns="0" rIns="0" bIns="0" rtlCol="0" anchor="t">
            <a:spAutoFit/>
          </a:bodyPr>
          <a:lstStyle/>
          <a:p>
            <a:pPr marL="267138" lvl="1" algn="just">
              <a:lnSpc>
                <a:spcPts val="3464"/>
              </a:lnSpc>
            </a:pPr>
            <a:r>
              <a:rPr lang="en-US" sz="2474" dirty="0">
                <a:solidFill>
                  <a:srgbClr val="01070A"/>
                </a:solidFill>
                <a:latin typeface="Canva Sans Bold"/>
              </a:rPr>
              <a:t>Customer behavior analysis and prediction is a crucial aspect of modern business strategy, aiming to decipher and anticipate the actions and preferences of consumers. By leveraging vast amounts of data from various sources such as purchase histories, social media activity, and demographic details, businesses can gain deep insights into customer needs and behaviors. Advanced methodologies including machine learning, predictive analytics, and data mining are employed to create accurate forecasts of future buying patterns and trends. This process not only aids in personalizing marketing efforts and enhancing customer experiences but also plays a significant role in optimizing inventory management, improving customer retention, and driving overall business growth. As a result, companies can make data-driven decisions that are critical for staying competitive in today's dynamic market landscape.</a:t>
            </a:r>
          </a:p>
        </p:txBody>
      </p:sp>
      <p:sp>
        <p:nvSpPr>
          <p:cNvPr id="13" name="Freeform 13"/>
          <p:cNvSpPr/>
          <p:nvPr/>
        </p:nvSpPr>
        <p:spPr>
          <a:xfrm>
            <a:off x="20389" y="20389"/>
            <a:ext cx="1305839" cy="1305839"/>
          </a:xfrm>
          <a:custGeom>
            <a:avLst/>
            <a:gdLst/>
            <a:ahLst/>
            <a:cxnLst/>
            <a:rect l="l" t="t" r="r" b="b"/>
            <a:pathLst>
              <a:path w="1305839" h="1305839">
                <a:moveTo>
                  <a:pt x="0" y="0"/>
                </a:moveTo>
                <a:lnTo>
                  <a:pt x="1305839" y="0"/>
                </a:lnTo>
                <a:lnTo>
                  <a:pt x="1305839" y="1305839"/>
                </a:lnTo>
                <a:lnTo>
                  <a:pt x="0" y="1305839"/>
                </a:lnTo>
                <a:lnTo>
                  <a:pt x="0" y="0"/>
                </a:lnTo>
                <a:close/>
              </a:path>
            </a:pathLst>
          </a:custGeom>
          <a:blipFill>
            <a:blip r:embed="rId7"/>
            <a:stretch>
              <a:fillRect/>
            </a:stretch>
          </a:blipFill>
        </p:spPr>
        <p:txBody>
          <a:bodyPr/>
          <a:lstStyle/>
          <a:p>
            <a:endParaRPr lang="en-IN"/>
          </a:p>
        </p:txBody>
      </p:sp>
      <p:sp>
        <p:nvSpPr>
          <p:cNvPr id="14" name="Freeform 14"/>
          <p:cNvSpPr/>
          <p:nvPr/>
        </p:nvSpPr>
        <p:spPr>
          <a:xfrm>
            <a:off x="16961772" y="0"/>
            <a:ext cx="1326228" cy="1326228"/>
          </a:xfrm>
          <a:custGeom>
            <a:avLst/>
            <a:gdLst/>
            <a:ahLst/>
            <a:cxnLst/>
            <a:rect l="l" t="t" r="r" b="b"/>
            <a:pathLst>
              <a:path w="1326228" h="1326228">
                <a:moveTo>
                  <a:pt x="0" y="0"/>
                </a:moveTo>
                <a:lnTo>
                  <a:pt x="1326228" y="0"/>
                </a:lnTo>
                <a:lnTo>
                  <a:pt x="1326228" y="1326228"/>
                </a:lnTo>
                <a:lnTo>
                  <a:pt x="0" y="1326228"/>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sp>
        <p:nvSpPr>
          <p:cNvPr id="3" name="Freeform 3"/>
          <p:cNvSpPr/>
          <p:nvPr/>
        </p:nvSpPr>
        <p:spPr>
          <a:xfrm>
            <a:off x="74756" y="1651020"/>
            <a:ext cx="5699374" cy="6146384"/>
          </a:xfrm>
          <a:custGeom>
            <a:avLst/>
            <a:gdLst/>
            <a:ahLst/>
            <a:cxnLst/>
            <a:rect l="l" t="t" r="r" b="b"/>
            <a:pathLst>
              <a:path w="5699374" h="6146384">
                <a:moveTo>
                  <a:pt x="0" y="0"/>
                </a:moveTo>
                <a:lnTo>
                  <a:pt x="5699374" y="0"/>
                </a:lnTo>
                <a:lnTo>
                  <a:pt x="5699374" y="6146384"/>
                </a:lnTo>
                <a:lnTo>
                  <a:pt x="0" y="6146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644231" y="2440594"/>
            <a:ext cx="2560425" cy="707608"/>
          </a:xfrm>
          <a:custGeom>
            <a:avLst/>
            <a:gdLst/>
            <a:ahLst/>
            <a:cxnLst/>
            <a:rect l="l" t="t" r="r" b="b"/>
            <a:pathLst>
              <a:path w="2560425" h="707608">
                <a:moveTo>
                  <a:pt x="0" y="0"/>
                </a:moveTo>
                <a:lnTo>
                  <a:pt x="2560424" y="0"/>
                </a:lnTo>
                <a:lnTo>
                  <a:pt x="2560424" y="707608"/>
                </a:lnTo>
                <a:lnTo>
                  <a:pt x="0" y="707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6354958" y="1651020"/>
            <a:ext cx="5699374" cy="6146384"/>
          </a:xfrm>
          <a:custGeom>
            <a:avLst/>
            <a:gdLst/>
            <a:ahLst/>
            <a:cxnLst/>
            <a:rect l="l" t="t" r="r" b="b"/>
            <a:pathLst>
              <a:path w="5699374" h="6146384">
                <a:moveTo>
                  <a:pt x="0" y="0"/>
                </a:moveTo>
                <a:lnTo>
                  <a:pt x="5699375" y="0"/>
                </a:lnTo>
                <a:lnTo>
                  <a:pt x="5699375" y="6146384"/>
                </a:lnTo>
                <a:lnTo>
                  <a:pt x="0" y="6146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8118274" y="2440594"/>
            <a:ext cx="2560425" cy="707608"/>
          </a:xfrm>
          <a:custGeom>
            <a:avLst/>
            <a:gdLst/>
            <a:ahLst/>
            <a:cxnLst/>
            <a:rect l="l" t="t" r="r" b="b"/>
            <a:pathLst>
              <a:path w="2560425" h="707608">
                <a:moveTo>
                  <a:pt x="0" y="0"/>
                </a:moveTo>
                <a:lnTo>
                  <a:pt x="2560424" y="0"/>
                </a:lnTo>
                <a:lnTo>
                  <a:pt x="2560424" y="707608"/>
                </a:lnTo>
                <a:lnTo>
                  <a:pt x="0" y="707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12394058" y="1731012"/>
            <a:ext cx="5625200" cy="6066392"/>
          </a:xfrm>
          <a:custGeom>
            <a:avLst/>
            <a:gdLst/>
            <a:ahLst/>
            <a:cxnLst/>
            <a:rect l="l" t="t" r="r" b="b"/>
            <a:pathLst>
              <a:path w="5625200" h="6066392">
                <a:moveTo>
                  <a:pt x="0" y="0"/>
                </a:moveTo>
                <a:lnTo>
                  <a:pt x="5625200" y="0"/>
                </a:lnTo>
                <a:lnTo>
                  <a:pt x="5625200" y="6066392"/>
                </a:lnTo>
                <a:lnTo>
                  <a:pt x="0" y="6066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14383849" y="2440594"/>
            <a:ext cx="2560425" cy="707608"/>
          </a:xfrm>
          <a:custGeom>
            <a:avLst/>
            <a:gdLst/>
            <a:ahLst/>
            <a:cxnLst/>
            <a:rect l="l" t="t" r="r" b="b"/>
            <a:pathLst>
              <a:path w="2560425" h="707608">
                <a:moveTo>
                  <a:pt x="0" y="0"/>
                </a:moveTo>
                <a:lnTo>
                  <a:pt x="2560425" y="0"/>
                </a:lnTo>
                <a:lnTo>
                  <a:pt x="2560425" y="707608"/>
                </a:lnTo>
                <a:lnTo>
                  <a:pt x="0" y="7076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a:off x="254141" y="7722807"/>
            <a:ext cx="3331176" cy="2307873"/>
          </a:xfrm>
          <a:custGeom>
            <a:avLst/>
            <a:gdLst/>
            <a:ahLst/>
            <a:cxnLst/>
            <a:rect l="l" t="t" r="r" b="b"/>
            <a:pathLst>
              <a:path w="3331176" h="2307873">
                <a:moveTo>
                  <a:pt x="0" y="0"/>
                </a:moveTo>
                <a:lnTo>
                  <a:pt x="3331175" y="0"/>
                </a:lnTo>
                <a:lnTo>
                  <a:pt x="3331175" y="2307874"/>
                </a:lnTo>
                <a:lnTo>
                  <a:pt x="0" y="23078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0" name="TextBox 10"/>
          <p:cNvSpPr txBox="1"/>
          <p:nvPr/>
        </p:nvSpPr>
        <p:spPr>
          <a:xfrm>
            <a:off x="6916524" y="3272118"/>
            <a:ext cx="4132476" cy="2662973"/>
          </a:xfrm>
          <a:prstGeom prst="rect">
            <a:avLst/>
          </a:prstGeom>
        </p:spPr>
        <p:txBody>
          <a:bodyPr wrap="square" lIns="0" tIns="0" rIns="0" bIns="0" rtlCol="0" anchor="t">
            <a:spAutoFit/>
          </a:bodyPr>
          <a:lstStyle/>
          <a:p>
            <a:pPr algn="just"/>
            <a:r>
              <a:rPr lang="en-US" sz="2472" dirty="0">
                <a:solidFill>
                  <a:srgbClr val="01070A"/>
                </a:solidFill>
                <a:latin typeface="Canva Sans Bold"/>
              </a:rPr>
              <a:t>1)</a:t>
            </a:r>
            <a:r>
              <a:rPr lang="en-US" sz="2472" dirty="0" err="1">
                <a:solidFill>
                  <a:srgbClr val="01070A"/>
                </a:solidFill>
                <a:latin typeface="Canva Sans Bold"/>
              </a:rPr>
              <a:t>OS:Windows</a:t>
            </a:r>
            <a:r>
              <a:rPr lang="en-US" sz="2472" dirty="0">
                <a:solidFill>
                  <a:srgbClr val="01070A"/>
                </a:solidFill>
                <a:latin typeface="Canva Sans Bold"/>
              </a:rPr>
              <a:t> 10 or 11</a:t>
            </a:r>
          </a:p>
          <a:p>
            <a:pPr algn="just"/>
            <a:endParaRPr lang="en-US" sz="2472" dirty="0">
              <a:solidFill>
                <a:srgbClr val="01070A"/>
              </a:solidFill>
              <a:latin typeface="Canva Sans Bold"/>
            </a:endParaRPr>
          </a:p>
          <a:p>
            <a:pPr algn="just"/>
            <a:r>
              <a:rPr lang="en-US" sz="2472" dirty="0">
                <a:solidFill>
                  <a:srgbClr val="01070A"/>
                </a:solidFill>
                <a:latin typeface="Canva Sans Bold"/>
              </a:rPr>
              <a:t>2)</a:t>
            </a:r>
            <a:r>
              <a:rPr lang="en-US" sz="2472" dirty="0" err="1">
                <a:solidFill>
                  <a:srgbClr val="01070A"/>
                </a:solidFill>
                <a:latin typeface="Canva Sans Bold"/>
              </a:rPr>
              <a:t>Processor:Intel</a:t>
            </a:r>
            <a:r>
              <a:rPr lang="en-US" sz="2472" dirty="0">
                <a:solidFill>
                  <a:srgbClr val="01070A"/>
                </a:solidFill>
                <a:latin typeface="Canva Sans Bold"/>
              </a:rPr>
              <a:t> core(i5)</a:t>
            </a:r>
          </a:p>
          <a:p>
            <a:pPr algn="just"/>
            <a:endParaRPr lang="en-US" sz="2472" dirty="0">
              <a:solidFill>
                <a:srgbClr val="01070A"/>
              </a:solidFill>
              <a:latin typeface="Canva Sans Bold"/>
            </a:endParaRPr>
          </a:p>
          <a:p>
            <a:pPr algn="just"/>
            <a:r>
              <a:rPr lang="en-US" sz="2472" dirty="0">
                <a:solidFill>
                  <a:srgbClr val="01070A"/>
                </a:solidFill>
                <a:latin typeface="Canva Sans Bold"/>
              </a:rPr>
              <a:t>3)Integrated development environment(IDE):</a:t>
            </a:r>
          </a:p>
          <a:p>
            <a:pPr algn="just"/>
            <a:r>
              <a:rPr lang="en-US" sz="2472" dirty="0">
                <a:solidFill>
                  <a:srgbClr val="01070A"/>
                </a:solidFill>
                <a:latin typeface="Canva Sans Bold"/>
              </a:rPr>
              <a:t>Visual Studio</a:t>
            </a:r>
          </a:p>
        </p:txBody>
      </p:sp>
      <p:sp>
        <p:nvSpPr>
          <p:cNvPr id="11" name="TextBox 11"/>
          <p:cNvSpPr txBox="1"/>
          <p:nvPr/>
        </p:nvSpPr>
        <p:spPr>
          <a:xfrm>
            <a:off x="12568315" y="3726016"/>
            <a:ext cx="5276686" cy="2056910"/>
          </a:xfrm>
          <a:prstGeom prst="rect">
            <a:avLst/>
          </a:prstGeom>
        </p:spPr>
        <p:txBody>
          <a:bodyPr lIns="0" tIns="0" rIns="0" bIns="0" rtlCol="0" anchor="t">
            <a:spAutoFit/>
          </a:bodyPr>
          <a:lstStyle/>
          <a:p>
            <a:pPr>
              <a:lnSpc>
                <a:spcPts val="4134"/>
              </a:lnSpc>
            </a:pPr>
            <a:r>
              <a:rPr lang="en-US" sz="2953" dirty="0">
                <a:solidFill>
                  <a:srgbClr val="01070A"/>
                </a:solidFill>
                <a:latin typeface="Dosis Bold"/>
              </a:rPr>
              <a:t>1)Import Pandas</a:t>
            </a:r>
          </a:p>
          <a:p>
            <a:pPr>
              <a:lnSpc>
                <a:spcPts val="4134"/>
              </a:lnSpc>
            </a:pPr>
            <a:r>
              <a:rPr lang="en-US" sz="2953" dirty="0">
                <a:solidFill>
                  <a:srgbClr val="01070A"/>
                </a:solidFill>
                <a:latin typeface="Dosis Bold"/>
              </a:rPr>
              <a:t>2) import </a:t>
            </a:r>
            <a:r>
              <a:rPr lang="en-US" sz="2953" dirty="0" err="1">
                <a:solidFill>
                  <a:srgbClr val="01070A"/>
                </a:solidFill>
                <a:latin typeface="Dosis Bold"/>
              </a:rPr>
              <a:t>plotly.express</a:t>
            </a:r>
            <a:r>
              <a:rPr lang="en-US" sz="2953" dirty="0">
                <a:solidFill>
                  <a:srgbClr val="01070A"/>
                </a:solidFill>
                <a:latin typeface="Dosis Bold"/>
              </a:rPr>
              <a:t> as </a:t>
            </a:r>
            <a:r>
              <a:rPr lang="en-US" sz="2953" dirty="0" err="1">
                <a:solidFill>
                  <a:srgbClr val="01070A"/>
                </a:solidFill>
                <a:latin typeface="Dosis Bold"/>
              </a:rPr>
              <a:t>px</a:t>
            </a:r>
            <a:endParaRPr lang="en-US" sz="2953" dirty="0">
              <a:solidFill>
                <a:srgbClr val="01070A"/>
              </a:solidFill>
              <a:latin typeface="Dosis Bold"/>
            </a:endParaRPr>
          </a:p>
          <a:p>
            <a:pPr>
              <a:lnSpc>
                <a:spcPts val="4134"/>
              </a:lnSpc>
            </a:pPr>
            <a:r>
              <a:rPr lang="en-US" sz="2953" dirty="0">
                <a:solidFill>
                  <a:srgbClr val="01070A"/>
                </a:solidFill>
                <a:latin typeface="Dosis Bold"/>
              </a:rPr>
              <a:t>3)import </a:t>
            </a:r>
            <a:r>
              <a:rPr lang="en-US" sz="2953" dirty="0" err="1">
                <a:solidFill>
                  <a:srgbClr val="01070A"/>
                </a:solidFill>
                <a:latin typeface="Dosis Bold"/>
              </a:rPr>
              <a:t>plotly.graph_objects</a:t>
            </a:r>
            <a:r>
              <a:rPr lang="en-US" sz="2953" dirty="0">
                <a:solidFill>
                  <a:srgbClr val="01070A"/>
                </a:solidFill>
                <a:latin typeface="Dosis Bold"/>
              </a:rPr>
              <a:t> as go</a:t>
            </a:r>
          </a:p>
        </p:txBody>
      </p:sp>
      <p:sp>
        <p:nvSpPr>
          <p:cNvPr id="12" name="TextBox 12"/>
          <p:cNvSpPr txBox="1"/>
          <p:nvPr/>
        </p:nvSpPr>
        <p:spPr>
          <a:xfrm>
            <a:off x="1066486" y="389644"/>
            <a:ext cx="15877788" cy="1076930"/>
          </a:xfrm>
          <a:prstGeom prst="rect">
            <a:avLst/>
          </a:prstGeom>
        </p:spPr>
        <p:txBody>
          <a:bodyPr lIns="0" tIns="0" rIns="0" bIns="0" rtlCol="0" anchor="t">
            <a:spAutoFit/>
          </a:bodyPr>
          <a:lstStyle/>
          <a:p>
            <a:pPr marL="0" lvl="0" indent="0" algn="ctr">
              <a:lnSpc>
                <a:spcPts val="8891"/>
              </a:lnSpc>
              <a:spcBef>
                <a:spcPct val="0"/>
              </a:spcBef>
            </a:pPr>
            <a:r>
              <a:rPr lang="en-US" sz="6351">
                <a:solidFill>
                  <a:srgbClr val="01070A"/>
                </a:solidFill>
                <a:latin typeface="Carelia"/>
              </a:rPr>
              <a:t>Hardware and software requirements</a:t>
            </a:r>
          </a:p>
        </p:txBody>
      </p:sp>
      <p:sp>
        <p:nvSpPr>
          <p:cNvPr id="13" name="TextBox 13"/>
          <p:cNvSpPr txBox="1"/>
          <p:nvPr/>
        </p:nvSpPr>
        <p:spPr>
          <a:xfrm>
            <a:off x="1644231" y="2492096"/>
            <a:ext cx="2905458" cy="420547"/>
          </a:xfrm>
          <a:prstGeom prst="rect">
            <a:avLst/>
          </a:prstGeom>
        </p:spPr>
        <p:txBody>
          <a:bodyPr lIns="0" tIns="0" rIns="0" bIns="0" rtlCol="0" anchor="t">
            <a:spAutoFit/>
          </a:bodyPr>
          <a:lstStyle/>
          <a:p>
            <a:pPr marL="0" lvl="0" indent="0" algn="ctr">
              <a:lnSpc>
                <a:spcPts val="3595"/>
              </a:lnSpc>
              <a:spcBef>
                <a:spcPct val="0"/>
              </a:spcBef>
            </a:pPr>
            <a:r>
              <a:rPr lang="en-US" sz="2568">
                <a:solidFill>
                  <a:srgbClr val="01070A"/>
                </a:solidFill>
                <a:latin typeface="Carelia"/>
              </a:rPr>
              <a:t>Hardware</a:t>
            </a:r>
          </a:p>
        </p:txBody>
      </p:sp>
      <p:sp>
        <p:nvSpPr>
          <p:cNvPr id="14" name="TextBox 14"/>
          <p:cNvSpPr txBox="1"/>
          <p:nvPr/>
        </p:nvSpPr>
        <p:spPr>
          <a:xfrm>
            <a:off x="582261" y="3145823"/>
            <a:ext cx="4206892" cy="4300759"/>
          </a:xfrm>
          <a:prstGeom prst="rect">
            <a:avLst/>
          </a:prstGeom>
        </p:spPr>
        <p:txBody>
          <a:bodyPr lIns="0" tIns="0" rIns="0" bIns="0" rtlCol="0" anchor="t">
            <a:spAutoFit/>
          </a:bodyPr>
          <a:lstStyle/>
          <a:p>
            <a:pPr>
              <a:lnSpc>
                <a:spcPts val="3401"/>
              </a:lnSpc>
            </a:pPr>
            <a:r>
              <a:rPr lang="en-US" sz="2429">
                <a:solidFill>
                  <a:srgbClr val="01070A"/>
                </a:solidFill>
                <a:latin typeface="Canva Sans Bold"/>
              </a:rPr>
              <a:t>1)Processor:11th Gen Intel(R) Core(TM) i5-11400H @ 2.70GHz   2.69 GHz64-bit operating system, x64-based processor</a:t>
            </a:r>
          </a:p>
          <a:p>
            <a:pPr>
              <a:lnSpc>
                <a:spcPts val="3401"/>
              </a:lnSpc>
            </a:pPr>
            <a:r>
              <a:rPr lang="en-US" sz="2429">
                <a:solidFill>
                  <a:srgbClr val="01070A"/>
                </a:solidFill>
                <a:latin typeface="Canva Sans Bold"/>
              </a:rPr>
              <a:t>2)Storage:512 GB</a:t>
            </a:r>
          </a:p>
          <a:p>
            <a:pPr>
              <a:lnSpc>
                <a:spcPts val="3401"/>
              </a:lnSpc>
            </a:pPr>
            <a:r>
              <a:rPr lang="en-US" sz="2429">
                <a:solidFill>
                  <a:srgbClr val="01070A"/>
                </a:solidFill>
                <a:latin typeface="Canva Sans Bold"/>
              </a:rPr>
              <a:t>3)Memory:8 GB</a:t>
            </a:r>
          </a:p>
          <a:p>
            <a:pPr>
              <a:lnSpc>
                <a:spcPts val="3401"/>
              </a:lnSpc>
            </a:pPr>
            <a:r>
              <a:rPr lang="en-US" sz="2429">
                <a:solidFill>
                  <a:srgbClr val="01070A"/>
                </a:solidFill>
                <a:latin typeface="Canva Sans Bold"/>
              </a:rPr>
              <a:t>4)Graphic card:In-built Radeon Graphics</a:t>
            </a:r>
          </a:p>
        </p:txBody>
      </p:sp>
      <p:sp>
        <p:nvSpPr>
          <p:cNvPr id="15" name="TextBox 15"/>
          <p:cNvSpPr txBox="1"/>
          <p:nvPr/>
        </p:nvSpPr>
        <p:spPr>
          <a:xfrm>
            <a:off x="7543414" y="2402494"/>
            <a:ext cx="3710145" cy="420547"/>
          </a:xfrm>
          <a:prstGeom prst="rect">
            <a:avLst/>
          </a:prstGeom>
        </p:spPr>
        <p:txBody>
          <a:bodyPr lIns="0" tIns="0" rIns="0" bIns="0" rtlCol="0" anchor="t">
            <a:spAutoFit/>
          </a:bodyPr>
          <a:lstStyle/>
          <a:p>
            <a:pPr marL="0" lvl="0" indent="0" algn="ctr">
              <a:lnSpc>
                <a:spcPts val="3595"/>
              </a:lnSpc>
              <a:spcBef>
                <a:spcPct val="0"/>
              </a:spcBef>
            </a:pPr>
            <a:r>
              <a:rPr lang="en-US" sz="2568">
                <a:solidFill>
                  <a:srgbClr val="01070A"/>
                </a:solidFill>
                <a:latin typeface="Carelia"/>
              </a:rPr>
              <a:t>Software</a:t>
            </a:r>
          </a:p>
        </p:txBody>
      </p:sp>
      <p:sp>
        <p:nvSpPr>
          <p:cNvPr id="16" name="TextBox 16"/>
          <p:cNvSpPr txBox="1"/>
          <p:nvPr/>
        </p:nvSpPr>
        <p:spPr>
          <a:xfrm>
            <a:off x="13871287" y="2492096"/>
            <a:ext cx="3710145" cy="461665"/>
          </a:xfrm>
          <a:prstGeom prst="rect">
            <a:avLst/>
          </a:prstGeom>
        </p:spPr>
        <p:txBody>
          <a:bodyPr lIns="0" tIns="0" rIns="0" bIns="0" rtlCol="0" anchor="t">
            <a:spAutoFit/>
          </a:bodyPr>
          <a:lstStyle/>
          <a:p>
            <a:pPr marL="0" lvl="0" indent="0" algn="ctr">
              <a:lnSpc>
                <a:spcPts val="3595"/>
              </a:lnSpc>
              <a:spcBef>
                <a:spcPct val="0"/>
              </a:spcBef>
            </a:pPr>
            <a:r>
              <a:rPr lang="en-US" sz="2568" dirty="0">
                <a:solidFill>
                  <a:srgbClr val="01070A"/>
                </a:solidFill>
                <a:latin typeface="Carelia"/>
              </a:rPr>
              <a:t>Packages</a:t>
            </a:r>
          </a:p>
        </p:txBody>
      </p:sp>
      <p:sp>
        <p:nvSpPr>
          <p:cNvPr id="17" name="Freeform 17"/>
          <p:cNvSpPr/>
          <p:nvPr/>
        </p:nvSpPr>
        <p:spPr>
          <a:xfrm>
            <a:off x="0" y="0"/>
            <a:ext cx="1309899" cy="1309899"/>
          </a:xfrm>
          <a:custGeom>
            <a:avLst/>
            <a:gdLst/>
            <a:ahLst/>
            <a:cxnLst/>
            <a:rect l="l" t="t" r="r" b="b"/>
            <a:pathLst>
              <a:path w="1309899" h="1309899">
                <a:moveTo>
                  <a:pt x="0" y="0"/>
                </a:moveTo>
                <a:lnTo>
                  <a:pt x="1309899" y="0"/>
                </a:lnTo>
                <a:lnTo>
                  <a:pt x="1309899" y="1309899"/>
                </a:lnTo>
                <a:lnTo>
                  <a:pt x="0" y="1309899"/>
                </a:lnTo>
                <a:lnTo>
                  <a:pt x="0" y="0"/>
                </a:lnTo>
                <a:close/>
              </a:path>
            </a:pathLst>
          </a:custGeom>
          <a:blipFill>
            <a:blip r:embed="rId13"/>
            <a:stretch>
              <a:fillRect/>
            </a:stretch>
          </a:blipFill>
        </p:spPr>
        <p:txBody>
          <a:bodyPr/>
          <a:lstStyle/>
          <a:p>
            <a:endParaRPr lang="en-IN"/>
          </a:p>
        </p:txBody>
      </p:sp>
      <p:sp>
        <p:nvSpPr>
          <p:cNvPr id="18" name="Freeform 18"/>
          <p:cNvSpPr/>
          <p:nvPr/>
        </p:nvSpPr>
        <p:spPr>
          <a:xfrm>
            <a:off x="16821426" y="0"/>
            <a:ext cx="1466574" cy="1466574"/>
          </a:xfrm>
          <a:custGeom>
            <a:avLst/>
            <a:gdLst/>
            <a:ahLst/>
            <a:cxnLst/>
            <a:rect l="l" t="t" r="r" b="b"/>
            <a:pathLst>
              <a:path w="1466574" h="1466574">
                <a:moveTo>
                  <a:pt x="0" y="0"/>
                </a:moveTo>
                <a:lnTo>
                  <a:pt x="1466574" y="0"/>
                </a:lnTo>
                <a:lnTo>
                  <a:pt x="1466574" y="1466574"/>
                </a:lnTo>
                <a:lnTo>
                  <a:pt x="0" y="1466574"/>
                </a:lnTo>
                <a:lnTo>
                  <a:pt x="0" y="0"/>
                </a:lnTo>
                <a:close/>
              </a:path>
            </a:pathLst>
          </a:custGeom>
          <a:blipFill>
            <a:blip r:embed="rId14"/>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rot="93123">
            <a:off x="1954901" y="1051408"/>
            <a:ext cx="15387122" cy="8426635"/>
            <a:chOff x="0" y="0"/>
            <a:chExt cx="4717496" cy="2583499"/>
          </a:xfrm>
        </p:grpSpPr>
        <p:sp>
          <p:nvSpPr>
            <p:cNvPr id="4" name="Freeform 4"/>
            <p:cNvSpPr/>
            <p:nvPr/>
          </p:nvSpPr>
          <p:spPr>
            <a:xfrm>
              <a:off x="0" y="0"/>
              <a:ext cx="4717496" cy="2583499"/>
            </a:xfrm>
            <a:custGeom>
              <a:avLst/>
              <a:gdLst/>
              <a:ahLst/>
              <a:cxnLst/>
              <a:rect l="l" t="t" r="r" b="b"/>
              <a:pathLst>
                <a:path w="4717496" h="2583499">
                  <a:moveTo>
                    <a:pt x="13082" y="0"/>
                  </a:moveTo>
                  <a:lnTo>
                    <a:pt x="4704414" y="0"/>
                  </a:lnTo>
                  <a:cubicBezTo>
                    <a:pt x="4707884" y="0"/>
                    <a:pt x="4711211" y="1378"/>
                    <a:pt x="4713665" y="3832"/>
                  </a:cubicBezTo>
                  <a:cubicBezTo>
                    <a:pt x="4716118" y="6285"/>
                    <a:pt x="4717496" y="9612"/>
                    <a:pt x="4717496" y="13082"/>
                  </a:cubicBezTo>
                  <a:lnTo>
                    <a:pt x="4717496" y="2570417"/>
                  </a:lnTo>
                  <a:cubicBezTo>
                    <a:pt x="4717496" y="2573887"/>
                    <a:pt x="4716118" y="2577214"/>
                    <a:pt x="4713665" y="2579668"/>
                  </a:cubicBezTo>
                  <a:cubicBezTo>
                    <a:pt x="4711211" y="2582121"/>
                    <a:pt x="4707884" y="2583499"/>
                    <a:pt x="4704414" y="2583499"/>
                  </a:cubicBezTo>
                  <a:lnTo>
                    <a:pt x="13082" y="2583499"/>
                  </a:lnTo>
                  <a:cubicBezTo>
                    <a:pt x="9612" y="2583499"/>
                    <a:pt x="6285" y="2582121"/>
                    <a:pt x="3832" y="2579668"/>
                  </a:cubicBezTo>
                  <a:cubicBezTo>
                    <a:pt x="1378" y="2577214"/>
                    <a:pt x="0" y="2573887"/>
                    <a:pt x="0" y="2570417"/>
                  </a:cubicBezTo>
                  <a:lnTo>
                    <a:pt x="0" y="13082"/>
                  </a:lnTo>
                  <a:cubicBezTo>
                    <a:pt x="0" y="9612"/>
                    <a:pt x="1378" y="6285"/>
                    <a:pt x="3832" y="3832"/>
                  </a:cubicBezTo>
                  <a:cubicBezTo>
                    <a:pt x="6285" y="1378"/>
                    <a:pt x="9612" y="0"/>
                    <a:pt x="13082" y="0"/>
                  </a:cubicBezTo>
                  <a:close/>
                </a:path>
              </a:pathLst>
            </a:custGeom>
            <a:solidFill>
              <a:srgbClr val="000000">
                <a:alpha val="31765"/>
              </a:srgbClr>
            </a:solidFill>
            <a:ln cap="rnd">
              <a:noFill/>
              <a:prstDash val="solid"/>
              <a:round/>
            </a:ln>
          </p:spPr>
          <p:txBody>
            <a:bodyPr/>
            <a:lstStyle/>
            <a:p>
              <a:endParaRPr lang="en-IN"/>
            </a:p>
          </p:txBody>
        </p:sp>
        <p:sp>
          <p:nvSpPr>
            <p:cNvPr id="5" name="TextBox 5"/>
            <p:cNvSpPr txBox="1"/>
            <p:nvPr/>
          </p:nvSpPr>
          <p:spPr>
            <a:xfrm>
              <a:off x="0" y="-47625"/>
              <a:ext cx="4717496" cy="2631124"/>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6" name="Group 6"/>
          <p:cNvGrpSpPr/>
          <p:nvPr/>
        </p:nvGrpSpPr>
        <p:grpSpPr>
          <a:xfrm>
            <a:off x="1689757" y="1028700"/>
            <a:ext cx="15471700" cy="8660504"/>
            <a:chOff x="0" y="0"/>
            <a:chExt cx="4743427" cy="2655200"/>
          </a:xfrm>
        </p:grpSpPr>
        <p:sp>
          <p:nvSpPr>
            <p:cNvPr id="7" name="Freeform 7"/>
            <p:cNvSpPr/>
            <p:nvPr/>
          </p:nvSpPr>
          <p:spPr>
            <a:xfrm>
              <a:off x="0" y="0"/>
              <a:ext cx="4743427" cy="2655201"/>
            </a:xfrm>
            <a:custGeom>
              <a:avLst/>
              <a:gdLst/>
              <a:ahLst/>
              <a:cxnLst/>
              <a:rect l="l" t="t" r="r" b="b"/>
              <a:pathLst>
                <a:path w="4743427" h="2655201">
                  <a:moveTo>
                    <a:pt x="5504" y="0"/>
                  </a:moveTo>
                  <a:lnTo>
                    <a:pt x="4737922" y="0"/>
                  </a:lnTo>
                  <a:cubicBezTo>
                    <a:pt x="4739382" y="0"/>
                    <a:pt x="4740782" y="580"/>
                    <a:pt x="4741814" y="1612"/>
                  </a:cubicBezTo>
                  <a:cubicBezTo>
                    <a:pt x="4742847" y="2644"/>
                    <a:pt x="4743427" y="4044"/>
                    <a:pt x="4743427" y="5504"/>
                  </a:cubicBezTo>
                  <a:lnTo>
                    <a:pt x="4743427" y="2649696"/>
                  </a:lnTo>
                  <a:cubicBezTo>
                    <a:pt x="4743427" y="2651156"/>
                    <a:pt x="4742847" y="2652556"/>
                    <a:pt x="4741814" y="2653588"/>
                  </a:cubicBezTo>
                  <a:cubicBezTo>
                    <a:pt x="4740782" y="2654621"/>
                    <a:pt x="4739382" y="2655201"/>
                    <a:pt x="4737922" y="2655201"/>
                  </a:cubicBezTo>
                  <a:lnTo>
                    <a:pt x="5504" y="2655201"/>
                  </a:lnTo>
                  <a:cubicBezTo>
                    <a:pt x="4044" y="2655201"/>
                    <a:pt x="2644" y="2654621"/>
                    <a:pt x="1612" y="2653588"/>
                  </a:cubicBezTo>
                  <a:cubicBezTo>
                    <a:pt x="580" y="2652556"/>
                    <a:pt x="0" y="2651156"/>
                    <a:pt x="0" y="2649696"/>
                  </a:cubicBezTo>
                  <a:lnTo>
                    <a:pt x="0" y="5504"/>
                  </a:lnTo>
                  <a:cubicBezTo>
                    <a:pt x="0" y="4044"/>
                    <a:pt x="580" y="2644"/>
                    <a:pt x="1612" y="1612"/>
                  </a:cubicBezTo>
                  <a:cubicBezTo>
                    <a:pt x="2644" y="580"/>
                    <a:pt x="4044" y="0"/>
                    <a:pt x="5504" y="0"/>
                  </a:cubicBezTo>
                  <a:close/>
                </a:path>
              </a:pathLst>
            </a:custGeom>
            <a:solidFill>
              <a:srgbClr val="FFFFFF"/>
            </a:solidFill>
            <a:ln w="19050" cap="sq">
              <a:solidFill>
                <a:srgbClr val="000000"/>
              </a:solidFill>
              <a:prstDash val="solid"/>
              <a:miter/>
            </a:ln>
          </p:spPr>
          <p:txBody>
            <a:bodyPr/>
            <a:lstStyle/>
            <a:p>
              <a:endParaRPr lang="en-IN"/>
            </a:p>
          </p:txBody>
        </p:sp>
        <p:sp>
          <p:nvSpPr>
            <p:cNvPr id="8" name="TextBox 8"/>
            <p:cNvSpPr txBox="1"/>
            <p:nvPr/>
          </p:nvSpPr>
          <p:spPr>
            <a:xfrm>
              <a:off x="0" y="-47625"/>
              <a:ext cx="4743427" cy="2702825"/>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rot="-117286">
            <a:off x="15834866" y="813450"/>
            <a:ext cx="881817" cy="1038542"/>
          </a:xfrm>
          <a:custGeom>
            <a:avLst/>
            <a:gdLst/>
            <a:ahLst/>
            <a:cxnLst/>
            <a:rect l="l" t="t" r="r" b="b"/>
            <a:pathLst>
              <a:path w="881817" h="1038542">
                <a:moveTo>
                  <a:pt x="0" y="0"/>
                </a:moveTo>
                <a:lnTo>
                  <a:pt x="881817" y="0"/>
                </a:lnTo>
                <a:lnTo>
                  <a:pt x="881817" y="1038542"/>
                </a:lnTo>
                <a:lnTo>
                  <a:pt x="0" y="103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1599071" y="195575"/>
            <a:ext cx="1239167" cy="11896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TextBox 11"/>
          <p:cNvSpPr txBox="1"/>
          <p:nvPr/>
        </p:nvSpPr>
        <p:spPr>
          <a:xfrm>
            <a:off x="530933" y="1261350"/>
            <a:ext cx="8894674"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rPr>
              <a:t>Literature survey</a:t>
            </a:r>
          </a:p>
        </p:txBody>
      </p:sp>
      <p:sp>
        <p:nvSpPr>
          <p:cNvPr id="12" name="TextBox 12"/>
          <p:cNvSpPr txBox="1"/>
          <p:nvPr/>
        </p:nvSpPr>
        <p:spPr>
          <a:xfrm>
            <a:off x="2800056" y="2906242"/>
            <a:ext cx="13251102" cy="6634637"/>
          </a:xfrm>
          <a:prstGeom prst="rect">
            <a:avLst/>
          </a:prstGeom>
        </p:spPr>
        <p:txBody>
          <a:bodyPr lIns="0" tIns="0" rIns="0" bIns="0" rtlCol="0" anchor="t">
            <a:spAutoFit/>
          </a:bodyPr>
          <a:lstStyle/>
          <a:p>
            <a:pPr algn="just">
              <a:lnSpc>
                <a:spcPts val="3992"/>
              </a:lnSpc>
            </a:pPr>
            <a:r>
              <a:rPr lang="en-US" sz="2852" dirty="0">
                <a:solidFill>
                  <a:srgbClr val="01070A"/>
                </a:solidFill>
                <a:latin typeface="Canva Sans Bold"/>
              </a:rPr>
              <a:t>A literature survey on customer behavior analysis and prediction reveals a rich body of research spanning various methodologies and applications. Early studies primarily relied on statistical techniques to analyze purchasing patterns and customer segmentation. With the advent of big data and advanced machine learning algorithms, more recent research has focused on predictive analytics and real-time data processing. Techniques such as clustering, decision trees, and neural networks are extensively explored to enhance accuracy in predicting customer behaviors. Additionally, the integration of social media data and sentiment analysis has provided deeper insights into customer preferences and sentiments. Overall, the literature highlights the evolving nature of customer behavior analysis, emphasizing the increasing importance of personalized marketing and customer-centric business strategies.</a:t>
            </a:r>
          </a:p>
        </p:txBody>
      </p:sp>
      <p:sp>
        <p:nvSpPr>
          <p:cNvPr id="13" name="Freeform 13"/>
          <p:cNvSpPr/>
          <p:nvPr/>
        </p:nvSpPr>
        <p:spPr>
          <a:xfrm>
            <a:off x="0" y="0"/>
            <a:ext cx="1385175" cy="1385175"/>
          </a:xfrm>
          <a:custGeom>
            <a:avLst/>
            <a:gdLst/>
            <a:ahLst/>
            <a:cxnLst/>
            <a:rect l="l" t="t" r="r" b="b"/>
            <a:pathLst>
              <a:path w="1385175" h="1385175">
                <a:moveTo>
                  <a:pt x="0" y="0"/>
                </a:moveTo>
                <a:lnTo>
                  <a:pt x="1385175" y="0"/>
                </a:lnTo>
                <a:lnTo>
                  <a:pt x="1385175" y="1385175"/>
                </a:lnTo>
                <a:lnTo>
                  <a:pt x="0" y="1385175"/>
                </a:lnTo>
                <a:lnTo>
                  <a:pt x="0" y="0"/>
                </a:lnTo>
                <a:close/>
              </a:path>
            </a:pathLst>
          </a:custGeom>
          <a:blipFill>
            <a:blip r:embed="rId7"/>
            <a:stretch>
              <a:fillRect/>
            </a:stretch>
          </a:blipFill>
        </p:spPr>
        <p:txBody>
          <a:bodyPr/>
          <a:lstStyle/>
          <a:p>
            <a:endParaRPr lang="en-IN"/>
          </a:p>
        </p:txBody>
      </p:sp>
      <p:sp>
        <p:nvSpPr>
          <p:cNvPr id="14" name="Freeform 14"/>
          <p:cNvSpPr/>
          <p:nvPr/>
        </p:nvSpPr>
        <p:spPr>
          <a:xfrm>
            <a:off x="16902825" y="0"/>
            <a:ext cx="1385175" cy="1385175"/>
          </a:xfrm>
          <a:custGeom>
            <a:avLst/>
            <a:gdLst/>
            <a:ahLst/>
            <a:cxnLst/>
            <a:rect l="l" t="t" r="r" b="b"/>
            <a:pathLst>
              <a:path w="1385175" h="1385175">
                <a:moveTo>
                  <a:pt x="0" y="0"/>
                </a:moveTo>
                <a:lnTo>
                  <a:pt x="1385175" y="0"/>
                </a:lnTo>
                <a:lnTo>
                  <a:pt x="1385175" y="1385175"/>
                </a:lnTo>
                <a:lnTo>
                  <a:pt x="0" y="1385175"/>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a:off x="1336762" y="1276665"/>
            <a:ext cx="15266217" cy="7981635"/>
            <a:chOff x="0" y="0"/>
            <a:chExt cx="4680428" cy="2447068"/>
          </a:xfrm>
        </p:grpSpPr>
        <p:sp>
          <p:nvSpPr>
            <p:cNvPr id="4" name="Freeform 4"/>
            <p:cNvSpPr/>
            <p:nvPr/>
          </p:nvSpPr>
          <p:spPr>
            <a:xfrm>
              <a:off x="0" y="0"/>
              <a:ext cx="4680428" cy="2447068"/>
            </a:xfrm>
            <a:custGeom>
              <a:avLst/>
              <a:gdLst/>
              <a:ahLst/>
              <a:cxnLst/>
              <a:rect l="l" t="t" r="r" b="b"/>
              <a:pathLst>
                <a:path w="4680428" h="2447068">
                  <a:moveTo>
                    <a:pt x="5578" y="0"/>
                  </a:moveTo>
                  <a:lnTo>
                    <a:pt x="4674850" y="0"/>
                  </a:lnTo>
                  <a:cubicBezTo>
                    <a:pt x="4677931" y="0"/>
                    <a:pt x="4680428" y="2498"/>
                    <a:pt x="4680428" y="5578"/>
                  </a:cubicBezTo>
                  <a:lnTo>
                    <a:pt x="4680428" y="2441490"/>
                  </a:lnTo>
                  <a:cubicBezTo>
                    <a:pt x="4680428" y="2444571"/>
                    <a:pt x="4677931" y="2447068"/>
                    <a:pt x="4674850" y="2447068"/>
                  </a:cubicBezTo>
                  <a:lnTo>
                    <a:pt x="5578" y="2447068"/>
                  </a:lnTo>
                  <a:cubicBezTo>
                    <a:pt x="4099" y="2447068"/>
                    <a:pt x="2680" y="2446480"/>
                    <a:pt x="1634" y="2445434"/>
                  </a:cubicBezTo>
                  <a:cubicBezTo>
                    <a:pt x="588" y="2444388"/>
                    <a:pt x="0" y="2442969"/>
                    <a:pt x="0" y="2441490"/>
                  </a:cubicBezTo>
                  <a:lnTo>
                    <a:pt x="0" y="5578"/>
                  </a:lnTo>
                  <a:cubicBezTo>
                    <a:pt x="0" y="4099"/>
                    <a:pt x="588" y="2680"/>
                    <a:pt x="1634" y="1634"/>
                  </a:cubicBezTo>
                  <a:cubicBezTo>
                    <a:pt x="2680" y="588"/>
                    <a:pt x="4099" y="0"/>
                    <a:pt x="5578" y="0"/>
                  </a:cubicBezTo>
                  <a:close/>
                </a:path>
              </a:pathLst>
            </a:custGeom>
            <a:solidFill>
              <a:srgbClr val="FFFFFF"/>
            </a:solidFill>
            <a:ln w="19050" cap="sq">
              <a:solidFill>
                <a:srgbClr val="000000"/>
              </a:solidFill>
              <a:prstDash val="solid"/>
              <a:miter/>
            </a:ln>
          </p:spPr>
          <p:txBody>
            <a:bodyPr/>
            <a:lstStyle/>
            <a:p>
              <a:endParaRPr lang="en-IN"/>
            </a:p>
          </p:txBody>
        </p:sp>
        <p:sp>
          <p:nvSpPr>
            <p:cNvPr id="5" name="TextBox 5"/>
            <p:cNvSpPr txBox="1"/>
            <p:nvPr/>
          </p:nvSpPr>
          <p:spPr>
            <a:xfrm>
              <a:off x="0" y="-47625"/>
              <a:ext cx="4680428" cy="2494693"/>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847652" y="8027627"/>
            <a:ext cx="1810912" cy="1613031"/>
          </a:xfrm>
          <a:custGeom>
            <a:avLst/>
            <a:gdLst/>
            <a:ahLst/>
            <a:cxnLst/>
            <a:rect l="l" t="t" r="r" b="b"/>
            <a:pathLst>
              <a:path w="1810912" h="1613031">
                <a:moveTo>
                  <a:pt x="0" y="0"/>
                </a:moveTo>
                <a:lnTo>
                  <a:pt x="1810912" y="0"/>
                </a:lnTo>
                <a:lnTo>
                  <a:pt x="1810912" y="1613031"/>
                </a:lnTo>
                <a:lnTo>
                  <a:pt x="0" y="1613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rot="1437982">
            <a:off x="15173661" y="895638"/>
            <a:ext cx="1536833" cy="1736298"/>
          </a:xfrm>
          <a:custGeom>
            <a:avLst/>
            <a:gdLst/>
            <a:ahLst/>
            <a:cxnLst/>
            <a:rect l="l" t="t" r="r" b="b"/>
            <a:pathLst>
              <a:path w="1866103" h="1788066">
                <a:moveTo>
                  <a:pt x="0" y="0"/>
                </a:moveTo>
                <a:lnTo>
                  <a:pt x="1866103" y="0"/>
                </a:lnTo>
                <a:lnTo>
                  <a:pt x="1866103" y="1788066"/>
                </a:lnTo>
                <a:lnTo>
                  <a:pt x="0" y="17880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3450764" y="1181415"/>
            <a:ext cx="15266217"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Benefits</a:t>
            </a:r>
          </a:p>
        </p:txBody>
      </p:sp>
      <p:sp>
        <p:nvSpPr>
          <p:cNvPr id="9" name="TextBox 9"/>
          <p:cNvSpPr txBox="1"/>
          <p:nvPr/>
        </p:nvSpPr>
        <p:spPr>
          <a:xfrm>
            <a:off x="2658564" y="2250909"/>
            <a:ext cx="12622613" cy="7017306"/>
          </a:xfrm>
          <a:prstGeom prst="rect">
            <a:avLst/>
          </a:prstGeom>
        </p:spPr>
        <p:txBody>
          <a:bodyPr lIns="0" tIns="0" rIns="0" bIns="0" rtlCol="0" anchor="t">
            <a:spAutoFit/>
          </a:bodyPr>
          <a:lstStyle/>
          <a:p>
            <a:pPr marL="633980" lvl="1" indent="-316990" algn="just">
              <a:buFont typeface="Arial"/>
              <a:buChar char="•"/>
            </a:pPr>
            <a:r>
              <a:rPr lang="en-US" sz="2400" dirty="0">
                <a:solidFill>
                  <a:srgbClr val="000000"/>
                </a:solidFill>
                <a:latin typeface="Canva Sans Bold"/>
              </a:rPr>
              <a:t>Improved Customer </a:t>
            </a:r>
            <a:r>
              <a:rPr lang="en-US" sz="2400" dirty="0" err="1">
                <a:solidFill>
                  <a:srgbClr val="000000"/>
                </a:solidFill>
                <a:latin typeface="Canva Sans Bold"/>
              </a:rPr>
              <a:t>Experience:Personalize</a:t>
            </a:r>
            <a:r>
              <a:rPr lang="en-US" sz="2400" dirty="0">
                <a:solidFill>
                  <a:srgbClr val="000000"/>
                </a:solidFill>
                <a:latin typeface="Canva Sans Bold"/>
              </a:rPr>
              <a:t> interactions and offerings, leading to more satisfying and engaging customer experiences, which enhance overall satisfaction and loyalty.</a:t>
            </a:r>
          </a:p>
          <a:p>
            <a:pPr marL="633980" lvl="1" indent="-316990" algn="just">
              <a:buFont typeface="Arial"/>
              <a:buChar char="•"/>
            </a:pPr>
            <a:endParaRPr lang="en-US" sz="2400" dirty="0">
              <a:solidFill>
                <a:srgbClr val="000000"/>
              </a:solidFill>
              <a:latin typeface="Canva Sans Bold"/>
            </a:endParaRPr>
          </a:p>
          <a:p>
            <a:pPr marL="633980" lvl="1" indent="-316990" algn="just">
              <a:buFont typeface="Arial"/>
              <a:buChar char="•"/>
            </a:pPr>
            <a:r>
              <a:rPr lang="en-US" sz="2400" dirty="0">
                <a:solidFill>
                  <a:srgbClr val="000000"/>
                </a:solidFill>
                <a:latin typeface="Canva Sans Bold"/>
              </a:rPr>
              <a:t>Enhanced Marketing Strategies: Identify target audiences more accurately and optimize marketing campaigns, creating more effective and relevant content, leading to higher conversion rates.</a:t>
            </a:r>
          </a:p>
          <a:p>
            <a:pPr marL="633980" lvl="1" indent="-316990" algn="just">
              <a:buFont typeface="Arial"/>
              <a:buChar char="•"/>
            </a:pPr>
            <a:endParaRPr lang="en-US" sz="2400" dirty="0">
              <a:solidFill>
                <a:srgbClr val="000000"/>
              </a:solidFill>
              <a:latin typeface="Canva Sans Bold"/>
            </a:endParaRPr>
          </a:p>
          <a:p>
            <a:pPr marL="633980" lvl="1" indent="-316990" algn="just">
              <a:buFont typeface="Arial"/>
              <a:buChar char="•"/>
            </a:pPr>
            <a:r>
              <a:rPr lang="en-US" sz="2400" dirty="0">
                <a:solidFill>
                  <a:srgbClr val="000000"/>
                </a:solidFill>
                <a:latin typeface="Canva Sans Bold"/>
              </a:rPr>
              <a:t>Increased Sales and Revenue: Anticipate demand and manage inventory more efficiently, reducing stockouts and overstock situations, thus maximizing sales opportunities.</a:t>
            </a:r>
          </a:p>
          <a:p>
            <a:pPr marL="633980" lvl="1" indent="-316990" algn="just">
              <a:buFont typeface="Arial"/>
              <a:buChar char="•"/>
            </a:pPr>
            <a:endParaRPr lang="en-US" sz="2400" dirty="0">
              <a:solidFill>
                <a:srgbClr val="000000"/>
              </a:solidFill>
              <a:latin typeface="Canva Sans Bold"/>
            </a:endParaRPr>
          </a:p>
          <a:p>
            <a:pPr marL="633980" lvl="1" indent="-316990" algn="just">
              <a:buFont typeface="Arial"/>
              <a:buChar char="•"/>
            </a:pPr>
            <a:r>
              <a:rPr lang="en-US" sz="2400" dirty="0">
                <a:solidFill>
                  <a:srgbClr val="000000"/>
                </a:solidFill>
                <a:latin typeface="Canva Sans Bold"/>
              </a:rPr>
              <a:t>Customer Retention and Loyalty: Identify at-risk customers and implement personalized retention strategies, such as offers and loyalty programs, to reduce churn rates.</a:t>
            </a:r>
          </a:p>
          <a:p>
            <a:pPr marL="633980" lvl="1" indent="-316990" algn="just">
              <a:buFont typeface="Arial"/>
              <a:buChar char="•"/>
            </a:pPr>
            <a:endParaRPr lang="en-US" sz="2400" dirty="0">
              <a:solidFill>
                <a:srgbClr val="000000"/>
              </a:solidFill>
              <a:latin typeface="Canva Sans Bold"/>
            </a:endParaRPr>
          </a:p>
          <a:p>
            <a:pPr marL="633980" lvl="1" indent="-316990" algn="just">
              <a:buFont typeface="Arial"/>
              <a:buChar char="•"/>
            </a:pPr>
            <a:r>
              <a:rPr lang="en-US" sz="2400" dirty="0">
                <a:solidFill>
                  <a:srgbClr val="000000"/>
                </a:solidFill>
                <a:latin typeface="Canva Sans Bold"/>
              </a:rPr>
              <a:t>Informed Product Development: Guide product development by understanding customer needs and preferences, resulting in products and services that align with market demands.</a:t>
            </a:r>
          </a:p>
        </p:txBody>
      </p:sp>
      <p:sp>
        <p:nvSpPr>
          <p:cNvPr id="10" name="Freeform 10"/>
          <p:cNvSpPr/>
          <p:nvPr/>
        </p:nvSpPr>
        <p:spPr>
          <a:xfrm>
            <a:off x="0" y="0"/>
            <a:ext cx="1336762" cy="1336762"/>
          </a:xfrm>
          <a:custGeom>
            <a:avLst/>
            <a:gdLst/>
            <a:ahLst/>
            <a:cxnLst/>
            <a:rect l="l" t="t" r="r" b="b"/>
            <a:pathLst>
              <a:path w="1336762" h="1336762">
                <a:moveTo>
                  <a:pt x="0" y="0"/>
                </a:moveTo>
                <a:lnTo>
                  <a:pt x="1336762" y="0"/>
                </a:lnTo>
                <a:lnTo>
                  <a:pt x="1336762" y="1336762"/>
                </a:lnTo>
                <a:lnTo>
                  <a:pt x="0" y="1336762"/>
                </a:lnTo>
                <a:lnTo>
                  <a:pt x="0" y="0"/>
                </a:lnTo>
                <a:close/>
              </a:path>
            </a:pathLst>
          </a:custGeom>
          <a:blipFill>
            <a:blip r:embed="rId7"/>
            <a:stretch>
              <a:fillRect/>
            </a:stretch>
          </a:blipFill>
        </p:spPr>
        <p:txBody>
          <a:bodyPr/>
          <a:lstStyle/>
          <a:p>
            <a:endParaRPr lang="en-IN"/>
          </a:p>
        </p:txBody>
      </p:sp>
      <p:sp>
        <p:nvSpPr>
          <p:cNvPr id="11" name="Freeform 11"/>
          <p:cNvSpPr/>
          <p:nvPr/>
        </p:nvSpPr>
        <p:spPr>
          <a:xfrm>
            <a:off x="16951238" y="0"/>
            <a:ext cx="1336762" cy="1336762"/>
          </a:xfrm>
          <a:custGeom>
            <a:avLst/>
            <a:gdLst/>
            <a:ahLst/>
            <a:cxnLst/>
            <a:rect l="l" t="t" r="r" b="b"/>
            <a:pathLst>
              <a:path w="1336762" h="1336762">
                <a:moveTo>
                  <a:pt x="0" y="0"/>
                </a:moveTo>
                <a:lnTo>
                  <a:pt x="1336762" y="0"/>
                </a:lnTo>
                <a:lnTo>
                  <a:pt x="1336762" y="1336762"/>
                </a:lnTo>
                <a:lnTo>
                  <a:pt x="0" y="1336762"/>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rot="93123">
            <a:off x="2225248" y="1410340"/>
            <a:ext cx="13411219" cy="8262833"/>
            <a:chOff x="0" y="0"/>
            <a:chExt cx="4111709" cy="2533280"/>
          </a:xfrm>
        </p:grpSpPr>
        <p:sp>
          <p:nvSpPr>
            <p:cNvPr id="4" name="Freeform 4"/>
            <p:cNvSpPr/>
            <p:nvPr/>
          </p:nvSpPr>
          <p:spPr>
            <a:xfrm>
              <a:off x="0" y="0"/>
              <a:ext cx="4111709" cy="2533280"/>
            </a:xfrm>
            <a:custGeom>
              <a:avLst/>
              <a:gdLst/>
              <a:ahLst/>
              <a:cxnLst/>
              <a:rect l="l" t="t" r="r" b="b"/>
              <a:pathLst>
                <a:path w="4111709" h="2533280">
                  <a:moveTo>
                    <a:pt x="15009" y="0"/>
                  </a:moveTo>
                  <a:lnTo>
                    <a:pt x="4096700" y="0"/>
                  </a:lnTo>
                  <a:cubicBezTo>
                    <a:pt x="4104990" y="0"/>
                    <a:pt x="4111709" y="6720"/>
                    <a:pt x="4111709" y="15009"/>
                  </a:cubicBezTo>
                  <a:lnTo>
                    <a:pt x="4111709" y="2518271"/>
                  </a:lnTo>
                  <a:cubicBezTo>
                    <a:pt x="4111709" y="2526560"/>
                    <a:pt x="4104990" y="2533280"/>
                    <a:pt x="4096700" y="2533280"/>
                  </a:cubicBezTo>
                  <a:lnTo>
                    <a:pt x="15009" y="2533280"/>
                  </a:lnTo>
                  <a:cubicBezTo>
                    <a:pt x="6720" y="2533280"/>
                    <a:pt x="0" y="2526560"/>
                    <a:pt x="0" y="2518271"/>
                  </a:cubicBezTo>
                  <a:lnTo>
                    <a:pt x="0" y="15009"/>
                  </a:lnTo>
                  <a:cubicBezTo>
                    <a:pt x="0" y="6720"/>
                    <a:pt x="6720" y="0"/>
                    <a:pt x="15009" y="0"/>
                  </a:cubicBezTo>
                  <a:close/>
                </a:path>
              </a:pathLst>
            </a:custGeom>
            <a:solidFill>
              <a:srgbClr val="000000">
                <a:alpha val="31765"/>
              </a:srgbClr>
            </a:solidFill>
            <a:ln cap="rnd">
              <a:noFill/>
              <a:prstDash val="solid"/>
              <a:round/>
            </a:ln>
          </p:spPr>
          <p:txBody>
            <a:bodyPr/>
            <a:lstStyle/>
            <a:p>
              <a:endParaRPr lang="en-IN"/>
            </a:p>
          </p:txBody>
        </p:sp>
        <p:sp>
          <p:nvSpPr>
            <p:cNvPr id="5" name="TextBox 5"/>
            <p:cNvSpPr txBox="1"/>
            <p:nvPr/>
          </p:nvSpPr>
          <p:spPr>
            <a:xfrm>
              <a:off x="0" y="-47625"/>
              <a:ext cx="4111709" cy="2580905"/>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6" name="Group 6"/>
          <p:cNvGrpSpPr/>
          <p:nvPr/>
        </p:nvGrpSpPr>
        <p:grpSpPr>
          <a:xfrm>
            <a:off x="2199711" y="769237"/>
            <a:ext cx="13025515" cy="8876924"/>
            <a:chOff x="0" y="-47625"/>
            <a:chExt cx="3993457" cy="2721552"/>
          </a:xfrm>
        </p:grpSpPr>
        <p:sp>
          <p:nvSpPr>
            <p:cNvPr id="7" name="Freeform 7"/>
            <p:cNvSpPr/>
            <p:nvPr/>
          </p:nvSpPr>
          <p:spPr>
            <a:xfrm>
              <a:off x="0" y="-47625"/>
              <a:ext cx="3993457" cy="2721552"/>
            </a:xfrm>
            <a:custGeom>
              <a:avLst/>
              <a:gdLst/>
              <a:ahLst/>
              <a:cxnLst/>
              <a:rect l="l" t="t" r="r" b="b"/>
              <a:pathLst>
                <a:path w="3957618" h="2522322">
                  <a:moveTo>
                    <a:pt x="6597" y="0"/>
                  </a:moveTo>
                  <a:lnTo>
                    <a:pt x="3951021" y="0"/>
                  </a:lnTo>
                  <a:cubicBezTo>
                    <a:pt x="3954664" y="0"/>
                    <a:pt x="3957618" y="2954"/>
                    <a:pt x="3957618" y="6597"/>
                  </a:cubicBezTo>
                  <a:lnTo>
                    <a:pt x="3957618" y="2515725"/>
                  </a:lnTo>
                  <a:cubicBezTo>
                    <a:pt x="3957618" y="2517475"/>
                    <a:pt x="3956923" y="2519153"/>
                    <a:pt x="3955686" y="2520390"/>
                  </a:cubicBezTo>
                  <a:cubicBezTo>
                    <a:pt x="3954449" y="2521627"/>
                    <a:pt x="3952771" y="2522322"/>
                    <a:pt x="3951021" y="2522322"/>
                  </a:cubicBezTo>
                  <a:lnTo>
                    <a:pt x="6597" y="2522322"/>
                  </a:lnTo>
                  <a:cubicBezTo>
                    <a:pt x="2954" y="2522322"/>
                    <a:pt x="0" y="2519369"/>
                    <a:pt x="0" y="2515725"/>
                  </a:cubicBezTo>
                  <a:lnTo>
                    <a:pt x="0" y="6597"/>
                  </a:lnTo>
                  <a:cubicBezTo>
                    <a:pt x="0" y="2954"/>
                    <a:pt x="2954" y="0"/>
                    <a:pt x="6597" y="0"/>
                  </a:cubicBezTo>
                  <a:close/>
                </a:path>
              </a:pathLst>
            </a:custGeom>
            <a:solidFill>
              <a:srgbClr val="FFFFFF"/>
            </a:solidFill>
            <a:ln w="19050" cap="sq">
              <a:solidFill>
                <a:srgbClr val="000000"/>
              </a:solidFill>
              <a:prstDash val="solid"/>
              <a:miter/>
            </a:ln>
          </p:spPr>
          <p:txBody>
            <a:bodyPr/>
            <a:lstStyle/>
            <a:p>
              <a:endParaRPr lang="en-IN"/>
            </a:p>
          </p:txBody>
        </p:sp>
        <p:sp>
          <p:nvSpPr>
            <p:cNvPr id="8" name="TextBox 8"/>
            <p:cNvSpPr txBox="1"/>
            <p:nvPr/>
          </p:nvSpPr>
          <p:spPr>
            <a:xfrm>
              <a:off x="0" y="-47625"/>
              <a:ext cx="3957618" cy="2569947"/>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rot="-117286">
            <a:off x="14007267" y="243259"/>
            <a:ext cx="2068994" cy="2436717"/>
          </a:xfrm>
          <a:custGeom>
            <a:avLst/>
            <a:gdLst/>
            <a:ahLst/>
            <a:cxnLst/>
            <a:rect l="l" t="t" r="r" b="b"/>
            <a:pathLst>
              <a:path w="2068994" h="2436717">
                <a:moveTo>
                  <a:pt x="0" y="0"/>
                </a:moveTo>
                <a:lnTo>
                  <a:pt x="2068995" y="0"/>
                </a:lnTo>
                <a:lnTo>
                  <a:pt x="2068995" y="2436717"/>
                </a:lnTo>
                <a:lnTo>
                  <a:pt x="0" y="2436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1907944" y="253196"/>
            <a:ext cx="904373" cy="1039584"/>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TextBox 11"/>
          <p:cNvSpPr txBox="1"/>
          <p:nvPr/>
        </p:nvSpPr>
        <p:spPr>
          <a:xfrm>
            <a:off x="2364339" y="915540"/>
            <a:ext cx="8922448" cy="752025"/>
          </a:xfrm>
          <a:prstGeom prst="rect">
            <a:avLst/>
          </a:prstGeom>
        </p:spPr>
        <p:txBody>
          <a:bodyPr lIns="0" tIns="0" rIns="0" bIns="0" rtlCol="0" anchor="t">
            <a:spAutoFit/>
          </a:bodyPr>
          <a:lstStyle/>
          <a:p>
            <a:pPr marL="0" lvl="0" indent="0" algn="ctr">
              <a:lnSpc>
                <a:spcPts val="6170"/>
              </a:lnSpc>
              <a:spcBef>
                <a:spcPct val="0"/>
              </a:spcBef>
            </a:pPr>
            <a:r>
              <a:rPr lang="en-US" sz="4407" dirty="0">
                <a:solidFill>
                  <a:srgbClr val="01070A"/>
                </a:solidFill>
                <a:latin typeface="Canva Sans Bold"/>
              </a:rPr>
              <a:t>Advantages &amp;  Disadvantages</a:t>
            </a:r>
          </a:p>
        </p:txBody>
      </p:sp>
      <p:sp>
        <p:nvSpPr>
          <p:cNvPr id="12" name="TextBox 12"/>
          <p:cNvSpPr txBox="1"/>
          <p:nvPr/>
        </p:nvSpPr>
        <p:spPr>
          <a:xfrm>
            <a:off x="2786620" y="1822847"/>
            <a:ext cx="11734799" cy="7600799"/>
          </a:xfrm>
          <a:prstGeom prst="rect">
            <a:avLst/>
          </a:prstGeom>
        </p:spPr>
        <p:txBody>
          <a:bodyPr wrap="square" lIns="0" tIns="0" rIns="0" bIns="0" rtlCol="0" anchor="t">
            <a:spAutoFit/>
          </a:bodyPr>
          <a:lstStyle/>
          <a:p>
            <a:pPr>
              <a:lnSpc>
                <a:spcPts val="3499"/>
              </a:lnSpc>
            </a:pPr>
            <a:r>
              <a:rPr lang="en-US" sz="2499" dirty="0">
                <a:solidFill>
                  <a:srgbClr val="01070A"/>
                </a:solidFill>
                <a:latin typeface="Canva Sans Bold"/>
              </a:rPr>
              <a:t> Advantages</a:t>
            </a:r>
          </a:p>
          <a:p>
            <a:pPr>
              <a:lnSpc>
                <a:spcPts val="3499"/>
              </a:lnSpc>
            </a:pPr>
            <a:r>
              <a:rPr lang="en-US" sz="2499" dirty="0">
                <a:solidFill>
                  <a:srgbClr val="01070A"/>
                </a:solidFill>
                <a:latin typeface="Canva Sans Bold"/>
              </a:rPr>
              <a:t>- Enhanced Personalization: Tailors products, services, and communications to individual preferences, leading to increased customer satisfaction and loyalty.</a:t>
            </a:r>
          </a:p>
          <a:p>
            <a:pPr marL="342900" indent="-342900">
              <a:lnSpc>
                <a:spcPts val="3499"/>
              </a:lnSpc>
              <a:buFontTx/>
              <a:buChar char="-"/>
            </a:pPr>
            <a:r>
              <a:rPr lang="en-US" sz="2499" dirty="0">
                <a:solidFill>
                  <a:srgbClr val="01070A"/>
                </a:solidFill>
                <a:latin typeface="Canva Sans Bold"/>
              </a:rPr>
              <a:t>Proactive Decision-Making: Allows businesses to anticipate customer behavior and market trends.</a:t>
            </a:r>
          </a:p>
          <a:p>
            <a:pPr marL="342900" indent="-342900">
              <a:lnSpc>
                <a:spcPts val="3499"/>
              </a:lnSpc>
              <a:buFontTx/>
              <a:buChar char="-"/>
            </a:pPr>
            <a:r>
              <a:rPr lang="en-US" sz="2499" dirty="0">
                <a:solidFill>
                  <a:srgbClr val="01070A"/>
                </a:solidFill>
                <a:latin typeface="Canva Sans Bold"/>
              </a:rPr>
              <a:t>Competitive Advantage: Provides insights that help businesses stay ahead of competitors by understanding customer choices.</a:t>
            </a:r>
          </a:p>
          <a:p>
            <a:pPr>
              <a:lnSpc>
                <a:spcPts val="3499"/>
              </a:lnSpc>
            </a:pPr>
            <a:r>
              <a:rPr lang="en-US" sz="2499" dirty="0">
                <a:solidFill>
                  <a:srgbClr val="01070A"/>
                </a:solidFill>
                <a:latin typeface="Canva Sans Bold"/>
              </a:rPr>
              <a:t>Disadvantages</a:t>
            </a:r>
          </a:p>
          <a:p>
            <a:pPr>
              <a:lnSpc>
                <a:spcPts val="3499"/>
              </a:lnSpc>
            </a:pPr>
            <a:r>
              <a:rPr lang="en-US" sz="2499" dirty="0">
                <a:solidFill>
                  <a:srgbClr val="01070A"/>
                </a:solidFill>
                <a:latin typeface="Canva Sans Bold"/>
              </a:rPr>
              <a:t>-Privacy Concerns: Raises issues about the extent of data collection and usage, potentially leading to trust issues and legal challenges if privacy regulations are not followed.</a:t>
            </a:r>
          </a:p>
          <a:p>
            <a:pPr>
              <a:lnSpc>
                <a:spcPts val="3499"/>
              </a:lnSpc>
            </a:pPr>
            <a:r>
              <a:rPr lang="en-US" sz="2499" dirty="0">
                <a:solidFill>
                  <a:srgbClr val="01070A"/>
                </a:solidFill>
                <a:latin typeface="Canva Sans Bold"/>
              </a:rPr>
              <a:t>- High Costs and Resources: Requires significant investment in technology, data management, and skilled personnel, making it costly and resource-intensive.</a:t>
            </a:r>
          </a:p>
          <a:p>
            <a:pPr>
              <a:lnSpc>
                <a:spcPts val="3499"/>
              </a:lnSpc>
            </a:pPr>
            <a:r>
              <a:rPr lang="en-US" sz="2499" dirty="0">
                <a:solidFill>
                  <a:srgbClr val="01070A"/>
                </a:solidFill>
                <a:latin typeface="Canva Sans Bold"/>
              </a:rPr>
              <a:t>- Data Quality and Accuracy: Relies on high-quality, accurate data; poor data can lead to incorrect insights and poor business decisions.</a:t>
            </a:r>
          </a:p>
        </p:txBody>
      </p:sp>
      <p:sp>
        <p:nvSpPr>
          <p:cNvPr id="13" name="Freeform 13"/>
          <p:cNvSpPr/>
          <p:nvPr/>
        </p:nvSpPr>
        <p:spPr>
          <a:xfrm>
            <a:off x="0" y="0"/>
            <a:ext cx="1538474" cy="1538474"/>
          </a:xfrm>
          <a:custGeom>
            <a:avLst/>
            <a:gdLst/>
            <a:ahLst/>
            <a:cxnLst/>
            <a:rect l="l" t="t" r="r" b="b"/>
            <a:pathLst>
              <a:path w="1538474" h="1538474">
                <a:moveTo>
                  <a:pt x="0" y="0"/>
                </a:moveTo>
                <a:lnTo>
                  <a:pt x="1538474" y="0"/>
                </a:lnTo>
                <a:lnTo>
                  <a:pt x="1538474" y="1538474"/>
                </a:lnTo>
                <a:lnTo>
                  <a:pt x="0" y="1538474"/>
                </a:lnTo>
                <a:lnTo>
                  <a:pt x="0" y="0"/>
                </a:lnTo>
                <a:close/>
              </a:path>
            </a:pathLst>
          </a:custGeom>
          <a:blipFill>
            <a:blip r:embed="rId7"/>
            <a:stretch>
              <a:fillRect/>
            </a:stretch>
          </a:blipFill>
        </p:spPr>
        <p:txBody>
          <a:bodyPr/>
          <a:lstStyle/>
          <a:p>
            <a:endParaRPr lang="en-IN"/>
          </a:p>
        </p:txBody>
      </p:sp>
      <p:sp>
        <p:nvSpPr>
          <p:cNvPr id="14" name="Freeform 14"/>
          <p:cNvSpPr/>
          <p:nvPr/>
        </p:nvSpPr>
        <p:spPr>
          <a:xfrm>
            <a:off x="16749526" y="0"/>
            <a:ext cx="1538474" cy="1538474"/>
          </a:xfrm>
          <a:custGeom>
            <a:avLst/>
            <a:gdLst/>
            <a:ahLst/>
            <a:cxnLst/>
            <a:rect l="l" t="t" r="r" b="b"/>
            <a:pathLst>
              <a:path w="1538474" h="1538474">
                <a:moveTo>
                  <a:pt x="0" y="0"/>
                </a:moveTo>
                <a:lnTo>
                  <a:pt x="1538474" y="0"/>
                </a:lnTo>
                <a:lnTo>
                  <a:pt x="1538474" y="1538474"/>
                </a:lnTo>
                <a:lnTo>
                  <a:pt x="0" y="1538474"/>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a:off x="1336762" y="1028700"/>
            <a:ext cx="15580758" cy="8686799"/>
            <a:chOff x="0" y="0"/>
            <a:chExt cx="4680428" cy="2447068"/>
          </a:xfrm>
        </p:grpSpPr>
        <p:sp>
          <p:nvSpPr>
            <p:cNvPr id="4" name="Freeform 4"/>
            <p:cNvSpPr/>
            <p:nvPr/>
          </p:nvSpPr>
          <p:spPr>
            <a:xfrm>
              <a:off x="0" y="0"/>
              <a:ext cx="4680428" cy="2447068"/>
            </a:xfrm>
            <a:custGeom>
              <a:avLst/>
              <a:gdLst/>
              <a:ahLst/>
              <a:cxnLst/>
              <a:rect l="l" t="t" r="r" b="b"/>
              <a:pathLst>
                <a:path w="4680428" h="2447068">
                  <a:moveTo>
                    <a:pt x="5578" y="0"/>
                  </a:moveTo>
                  <a:lnTo>
                    <a:pt x="4674850" y="0"/>
                  </a:lnTo>
                  <a:cubicBezTo>
                    <a:pt x="4677931" y="0"/>
                    <a:pt x="4680428" y="2498"/>
                    <a:pt x="4680428" y="5578"/>
                  </a:cubicBezTo>
                  <a:lnTo>
                    <a:pt x="4680428" y="2441490"/>
                  </a:lnTo>
                  <a:cubicBezTo>
                    <a:pt x="4680428" y="2444571"/>
                    <a:pt x="4677931" y="2447068"/>
                    <a:pt x="4674850" y="2447068"/>
                  </a:cubicBezTo>
                  <a:lnTo>
                    <a:pt x="5578" y="2447068"/>
                  </a:lnTo>
                  <a:cubicBezTo>
                    <a:pt x="4099" y="2447068"/>
                    <a:pt x="2680" y="2446480"/>
                    <a:pt x="1634" y="2445434"/>
                  </a:cubicBezTo>
                  <a:cubicBezTo>
                    <a:pt x="588" y="2444388"/>
                    <a:pt x="0" y="2442969"/>
                    <a:pt x="0" y="2441490"/>
                  </a:cubicBezTo>
                  <a:lnTo>
                    <a:pt x="0" y="5578"/>
                  </a:lnTo>
                  <a:cubicBezTo>
                    <a:pt x="0" y="4099"/>
                    <a:pt x="588" y="2680"/>
                    <a:pt x="1634" y="1634"/>
                  </a:cubicBezTo>
                  <a:cubicBezTo>
                    <a:pt x="2680" y="588"/>
                    <a:pt x="4099" y="0"/>
                    <a:pt x="5578" y="0"/>
                  </a:cubicBezTo>
                  <a:close/>
                </a:path>
              </a:pathLst>
            </a:custGeom>
            <a:solidFill>
              <a:srgbClr val="FFFFFF"/>
            </a:solidFill>
            <a:ln w="19050" cap="sq">
              <a:solidFill>
                <a:srgbClr val="000000"/>
              </a:solidFill>
              <a:prstDash val="solid"/>
              <a:miter/>
            </a:ln>
          </p:spPr>
          <p:txBody>
            <a:bodyPr/>
            <a:lstStyle/>
            <a:p>
              <a:endParaRPr lang="en-IN"/>
            </a:p>
          </p:txBody>
        </p:sp>
        <p:sp>
          <p:nvSpPr>
            <p:cNvPr id="5" name="TextBox 5"/>
            <p:cNvSpPr txBox="1"/>
            <p:nvPr/>
          </p:nvSpPr>
          <p:spPr>
            <a:xfrm>
              <a:off x="0" y="-47625"/>
              <a:ext cx="4680428" cy="2494693"/>
            </a:xfrm>
            <a:prstGeom prst="rect">
              <a:avLst/>
            </a:prstGeom>
          </p:spPr>
          <p:txBody>
            <a:bodyPr lIns="50800" tIns="50800" rIns="50800" bIns="50800" rtlCol="0" anchor="ctr"/>
            <a:lstStyle/>
            <a:p>
              <a:pPr algn="ctr">
                <a:lnSpc>
                  <a:spcPts val="3210"/>
                </a:lnSpc>
              </a:pPr>
              <a:endParaRPr/>
            </a:p>
          </p:txBody>
        </p:sp>
      </p:grpSp>
      <p:sp>
        <p:nvSpPr>
          <p:cNvPr id="6" name="Freeform 6"/>
          <p:cNvSpPr/>
          <p:nvPr/>
        </p:nvSpPr>
        <p:spPr>
          <a:xfrm>
            <a:off x="668381" y="8549312"/>
            <a:ext cx="1773505" cy="1579711"/>
          </a:xfrm>
          <a:custGeom>
            <a:avLst/>
            <a:gdLst/>
            <a:ahLst/>
            <a:cxnLst/>
            <a:rect l="l" t="t" r="r" b="b"/>
            <a:pathLst>
              <a:path w="1773505" h="1579711">
                <a:moveTo>
                  <a:pt x="0" y="0"/>
                </a:moveTo>
                <a:lnTo>
                  <a:pt x="1773505" y="0"/>
                </a:lnTo>
                <a:lnTo>
                  <a:pt x="1773505" y="1579712"/>
                </a:lnTo>
                <a:lnTo>
                  <a:pt x="0" y="1579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7" name="Freeform 7"/>
          <p:cNvSpPr/>
          <p:nvPr/>
        </p:nvSpPr>
        <p:spPr>
          <a:xfrm rot="1437982">
            <a:off x="15637957" y="617612"/>
            <a:ext cx="1226935" cy="1175627"/>
          </a:xfrm>
          <a:custGeom>
            <a:avLst/>
            <a:gdLst/>
            <a:ahLst/>
            <a:cxnLst/>
            <a:rect l="l" t="t" r="r" b="b"/>
            <a:pathLst>
              <a:path w="1226935" h="1175627">
                <a:moveTo>
                  <a:pt x="0" y="0"/>
                </a:moveTo>
                <a:lnTo>
                  <a:pt x="1226935" y="0"/>
                </a:lnTo>
                <a:lnTo>
                  <a:pt x="1226935" y="1175626"/>
                </a:lnTo>
                <a:lnTo>
                  <a:pt x="0" y="11756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3581400" y="1125768"/>
            <a:ext cx="15266217" cy="887095"/>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Bold"/>
              </a:rPr>
              <a:t>Existing System</a:t>
            </a:r>
          </a:p>
        </p:txBody>
      </p:sp>
      <p:sp>
        <p:nvSpPr>
          <p:cNvPr id="9" name="TextBox 9"/>
          <p:cNvSpPr txBox="1"/>
          <p:nvPr/>
        </p:nvSpPr>
        <p:spPr>
          <a:xfrm>
            <a:off x="1915452" y="2109930"/>
            <a:ext cx="14543748" cy="7326749"/>
          </a:xfrm>
          <a:prstGeom prst="rect">
            <a:avLst/>
          </a:prstGeom>
        </p:spPr>
        <p:txBody>
          <a:bodyPr wrap="square" lIns="0" tIns="0" rIns="0" bIns="0" rtlCol="0" anchor="t">
            <a:spAutoFit/>
          </a:bodyPr>
          <a:lstStyle/>
          <a:p>
            <a:pPr marL="316990" lvl="1" algn="just">
              <a:lnSpc>
                <a:spcPts val="4111"/>
              </a:lnSpc>
            </a:pPr>
            <a:r>
              <a:rPr lang="en-US" sz="2400" dirty="0">
                <a:solidFill>
                  <a:srgbClr val="000000"/>
                </a:solidFill>
                <a:latin typeface="Canva Sans Bold"/>
              </a:rPr>
              <a:t>1.Google Analytics:</a:t>
            </a:r>
          </a:p>
          <a:p>
            <a:pPr marL="316990" lvl="1" algn="just">
              <a:lnSpc>
                <a:spcPts val="4111"/>
              </a:lnSpc>
            </a:pPr>
            <a:r>
              <a:rPr lang="en-US" sz="2400" dirty="0">
                <a:solidFill>
                  <a:srgbClr val="000000"/>
                </a:solidFill>
                <a:latin typeface="Canva Sans Bold"/>
              </a:rPr>
              <a:t>Use Case: An e-commerce site uses Google Analytics to track user interactions, identify popular products, and optimize the user journey for higher conversion rates.</a:t>
            </a:r>
          </a:p>
          <a:p>
            <a:pPr marL="316990" lvl="1" algn="just">
              <a:lnSpc>
                <a:spcPts val="4111"/>
              </a:lnSpc>
            </a:pPr>
            <a:r>
              <a:rPr lang="en-US" sz="2400" dirty="0">
                <a:solidFill>
                  <a:srgbClr val="000000"/>
                </a:solidFill>
                <a:latin typeface="Canva Sans Bold"/>
              </a:rPr>
              <a:t>2.Salesforce Einstein Analytics</a:t>
            </a:r>
          </a:p>
          <a:p>
            <a:pPr marL="633980" lvl="1" indent="-316990" algn="just">
              <a:lnSpc>
                <a:spcPts val="4111"/>
              </a:lnSpc>
              <a:buFont typeface="Arial"/>
              <a:buChar char="•"/>
            </a:pPr>
            <a:r>
              <a:rPr lang="en-US" sz="2400" dirty="0">
                <a:solidFill>
                  <a:srgbClr val="000000"/>
                </a:solidFill>
                <a:latin typeface="Canva Sans Bold"/>
              </a:rPr>
              <a:t>Use Case: A retail company integrates Einstein Analytics with its CRM to forecast customer purchases, personalize marketing campaigns, and increase sales through targeted promotions.</a:t>
            </a:r>
          </a:p>
          <a:p>
            <a:pPr marL="316990" lvl="1" algn="just">
              <a:lnSpc>
                <a:spcPts val="4111"/>
              </a:lnSpc>
            </a:pPr>
            <a:r>
              <a:rPr lang="en-US" sz="2400" dirty="0">
                <a:solidFill>
                  <a:srgbClr val="000000"/>
                </a:solidFill>
                <a:latin typeface="Canva Sans Bold"/>
              </a:rPr>
              <a:t>3.IBM Watson Customer Experience Analytics:</a:t>
            </a:r>
          </a:p>
          <a:p>
            <a:pPr marL="633980" lvl="1" indent="-316990" algn="just">
              <a:lnSpc>
                <a:spcPts val="4111"/>
              </a:lnSpc>
              <a:buFont typeface="Arial"/>
              <a:buChar char="•"/>
            </a:pPr>
            <a:r>
              <a:rPr lang="en-US" sz="2400" dirty="0">
                <a:solidFill>
                  <a:srgbClr val="000000"/>
                </a:solidFill>
                <a:latin typeface="Canva Sans Bold"/>
              </a:rPr>
              <a:t>Use Case: A travel agency uses IBM Watson to analyze customer feedback, map out user journeys, and predict customer satisfaction levels to enhance the overall travel experience.</a:t>
            </a:r>
          </a:p>
          <a:p>
            <a:pPr marL="316990" lvl="1" algn="just">
              <a:lnSpc>
                <a:spcPts val="4111"/>
              </a:lnSpc>
            </a:pPr>
            <a:r>
              <a:rPr lang="en-US" sz="2400" dirty="0">
                <a:solidFill>
                  <a:srgbClr val="000000"/>
                </a:solidFill>
                <a:latin typeface="Canva Sans Bold"/>
              </a:rPr>
              <a:t>4. Adobe Analytics</a:t>
            </a:r>
          </a:p>
          <a:p>
            <a:pPr marL="633980" lvl="1" indent="-316990" algn="just">
              <a:lnSpc>
                <a:spcPts val="4111"/>
              </a:lnSpc>
              <a:buFont typeface="Arial"/>
              <a:buChar char="•"/>
            </a:pPr>
            <a:r>
              <a:rPr lang="en-US" sz="2400" dirty="0">
                <a:solidFill>
                  <a:srgbClr val="000000"/>
                </a:solidFill>
                <a:latin typeface="Canva Sans Bold"/>
              </a:rPr>
              <a:t>Use Case: A media company employs Adobe Analytics to understand audience engagement across multiple channels, optimize content strategies, and increase subscriber retention.</a:t>
            </a:r>
          </a:p>
          <a:p>
            <a:pPr marL="633980" lvl="1" indent="-316990" algn="just">
              <a:lnSpc>
                <a:spcPts val="4111"/>
              </a:lnSpc>
              <a:buFont typeface="Arial"/>
              <a:buChar char="•"/>
            </a:pPr>
            <a:endParaRPr lang="en-US" sz="2936" dirty="0">
              <a:solidFill>
                <a:srgbClr val="000000"/>
              </a:solidFill>
              <a:latin typeface="Canva Sans Bold"/>
            </a:endParaRPr>
          </a:p>
        </p:txBody>
      </p:sp>
      <p:sp>
        <p:nvSpPr>
          <p:cNvPr id="10" name="Freeform 10"/>
          <p:cNvSpPr/>
          <p:nvPr/>
        </p:nvSpPr>
        <p:spPr>
          <a:xfrm>
            <a:off x="0" y="0"/>
            <a:ext cx="1336762" cy="1336762"/>
          </a:xfrm>
          <a:custGeom>
            <a:avLst/>
            <a:gdLst/>
            <a:ahLst/>
            <a:cxnLst/>
            <a:rect l="l" t="t" r="r" b="b"/>
            <a:pathLst>
              <a:path w="1336762" h="1336762">
                <a:moveTo>
                  <a:pt x="0" y="0"/>
                </a:moveTo>
                <a:lnTo>
                  <a:pt x="1336762" y="0"/>
                </a:lnTo>
                <a:lnTo>
                  <a:pt x="1336762" y="1336762"/>
                </a:lnTo>
                <a:lnTo>
                  <a:pt x="0" y="1336762"/>
                </a:lnTo>
                <a:lnTo>
                  <a:pt x="0" y="0"/>
                </a:lnTo>
                <a:close/>
              </a:path>
            </a:pathLst>
          </a:custGeom>
          <a:blipFill>
            <a:blip r:embed="rId7"/>
            <a:stretch>
              <a:fillRect/>
            </a:stretch>
          </a:blipFill>
        </p:spPr>
        <p:txBody>
          <a:bodyPr/>
          <a:lstStyle/>
          <a:p>
            <a:endParaRPr lang="en-IN"/>
          </a:p>
        </p:txBody>
      </p:sp>
      <p:sp>
        <p:nvSpPr>
          <p:cNvPr id="11" name="Freeform 11"/>
          <p:cNvSpPr/>
          <p:nvPr/>
        </p:nvSpPr>
        <p:spPr>
          <a:xfrm>
            <a:off x="16951238" y="0"/>
            <a:ext cx="1336762" cy="1336762"/>
          </a:xfrm>
          <a:custGeom>
            <a:avLst/>
            <a:gdLst/>
            <a:ahLst/>
            <a:cxnLst/>
            <a:rect l="l" t="t" r="r" b="b"/>
            <a:pathLst>
              <a:path w="1336762" h="1336762">
                <a:moveTo>
                  <a:pt x="0" y="0"/>
                </a:moveTo>
                <a:lnTo>
                  <a:pt x="1336762" y="0"/>
                </a:lnTo>
                <a:lnTo>
                  <a:pt x="1336762" y="1336762"/>
                </a:lnTo>
                <a:lnTo>
                  <a:pt x="0" y="1336762"/>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IN"/>
          </a:p>
        </p:txBody>
      </p:sp>
      <p:grpSp>
        <p:nvGrpSpPr>
          <p:cNvPr id="3" name="Group 3"/>
          <p:cNvGrpSpPr/>
          <p:nvPr/>
        </p:nvGrpSpPr>
        <p:grpSpPr>
          <a:xfrm rot="93123">
            <a:off x="2247727" y="1208807"/>
            <a:ext cx="13411219" cy="8262833"/>
            <a:chOff x="0" y="0"/>
            <a:chExt cx="4111709" cy="2533280"/>
          </a:xfrm>
        </p:grpSpPr>
        <p:sp>
          <p:nvSpPr>
            <p:cNvPr id="4" name="Freeform 4"/>
            <p:cNvSpPr/>
            <p:nvPr/>
          </p:nvSpPr>
          <p:spPr>
            <a:xfrm>
              <a:off x="0" y="0"/>
              <a:ext cx="4111709" cy="2533280"/>
            </a:xfrm>
            <a:custGeom>
              <a:avLst/>
              <a:gdLst/>
              <a:ahLst/>
              <a:cxnLst/>
              <a:rect l="l" t="t" r="r" b="b"/>
              <a:pathLst>
                <a:path w="4111709" h="2533280">
                  <a:moveTo>
                    <a:pt x="15009" y="0"/>
                  </a:moveTo>
                  <a:lnTo>
                    <a:pt x="4096700" y="0"/>
                  </a:lnTo>
                  <a:cubicBezTo>
                    <a:pt x="4104990" y="0"/>
                    <a:pt x="4111709" y="6720"/>
                    <a:pt x="4111709" y="15009"/>
                  </a:cubicBezTo>
                  <a:lnTo>
                    <a:pt x="4111709" y="2518271"/>
                  </a:lnTo>
                  <a:cubicBezTo>
                    <a:pt x="4111709" y="2526560"/>
                    <a:pt x="4104990" y="2533280"/>
                    <a:pt x="4096700" y="2533280"/>
                  </a:cubicBezTo>
                  <a:lnTo>
                    <a:pt x="15009" y="2533280"/>
                  </a:lnTo>
                  <a:cubicBezTo>
                    <a:pt x="6720" y="2533280"/>
                    <a:pt x="0" y="2526560"/>
                    <a:pt x="0" y="2518271"/>
                  </a:cubicBezTo>
                  <a:lnTo>
                    <a:pt x="0" y="15009"/>
                  </a:lnTo>
                  <a:cubicBezTo>
                    <a:pt x="0" y="6720"/>
                    <a:pt x="6720" y="0"/>
                    <a:pt x="15009" y="0"/>
                  </a:cubicBezTo>
                  <a:close/>
                </a:path>
              </a:pathLst>
            </a:custGeom>
            <a:solidFill>
              <a:srgbClr val="000000">
                <a:alpha val="31765"/>
              </a:srgbClr>
            </a:solidFill>
            <a:ln cap="rnd">
              <a:noFill/>
              <a:prstDash val="solid"/>
              <a:round/>
            </a:ln>
          </p:spPr>
          <p:txBody>
            <a:bodyPr/>
            <a:lstStyle/>
            <a:p>
              <a:endParaRPr lang="en-IN"/>
            </a:p>
          </p:txBody>
        </p:sp>
        <p:sp>
          <p:nvSpPr>
            <p:cNvPr id="5" name="TextBox 5"/>
            <p:cNvSpPr txBox="1"/>
            <p:nvPr/>
          </p:nvSpPr>
          <p:spPr>
            <a:xfrm>
              <a:off x="0" y="-47625"/>
              <a:ext cx="4111709" cy="2580905"/>
            </a:xfrm>
            <a:prstGeom prst="rect">
              <a:avLst/>
            </a:prstGeom>
          </p:spPr>
          <p:txBody>
            <a:bodyPr lIns="50800" tIns="50800" rIns="50800" bIns="50800" rtlCol="0" anchor="ctr"/>
            <a:lstStyle/>
            <a:p>
              <a:pPr marL="0" lvl="0" indent="0" algn="ctr">
                <a:lnSpc>
                  <a:spcPts val="3210"/>
                </a:lnSpc>
                <a:spcBef>
                  <a:spcPct val="0"/>
                </a:spcBef>
              </a:pPr>
              <a:endParaRPr/>
            </a:p>
          </p:txBody>
        </p:sp>
      </p:grpSp>
      <p:grpSp>
        <p:nvGrpSpPr>
          <p:cNvPr id="6" name="Group 6"/>
          <p:cNvGrpSpPr/>
          <p:nvPr/>
        </p:nvGrpSpPr>
        <p:grpSpPr>
          <a:xfrm>
            <a:off x="2138286" y="1291107"/>
            <a:ext cx="12908618" cy="8227093"/>
            <a:chOff x="0" y="0"/>
            <a:chExt cx="3957618" cy="2522322"/>
          </a:xfrm>
        </p:grpSpPr>
        <p:sp>
          <p:nvSpPr>
            <p:cNvPr id="7" name="Freeform 7"/>
            <p:cNvSpPr/>
            <p:nvPr/>
          </p:nvSpPr>
          <p:spPr>
            <a:xfrm>
              <a:off x="0" y="0"/>
              <a:ext cx="3957618" cy="2522322"/>
            </a:xfrm>
            <a:custGeom>
              <a:avLst/>
              <a:gdLst/>
              <a:ahLst/>
              <a:cxnLst/>
              <a:rect l="l" t="t" r="r" b="b"/>
              <a:pathLst>
                <a:path w="3957618" h="2522322">
                  <a:moveTo>
                    <a:pt x="6597" y="0"/>
                  </a:moveTo>
                  <a:lnTo>
                    <a:pt x="3951021" y="0"/>
                  </a:lnTo>
                  <a:cubicBezTo>
                    <a:pt x="3954664" y="0"/>
                    <a:pt x="3957618" y="2954"/>
                    <a:pt x="3957618" y="6597"/>
                  </a:cubicBezTo>
                  <a:lnTo>
                    <a:pt x="3957618" y="2515725"/>
                  </a:lnTo>
                  <a:cubicBezTo>
                    <a:pt x="3957618" y="2517475"/>
                    <a:pt x="3956923" y="2519153"/>
                    <a:pt x="3955686" y="2520390"/>
                  </a:cubicBezTo>
                  <a:cubicBezTo>
                    <a:pt x="3954449" y="2521627"/>
                    <a:pt x="3952771" y="2522322"/>
                    <a:pt x="3951021" y="2522322"/>
                  </a:cubicBezTo>
                  <a:lnTo>
                    <a:pt x="6597" y="2522322"/>
                  </a:lnTo>
                  <a:cubicBezTo>
                    <a:pt x="2954" y="2522322"/>
                    <a:pt x="0" y="2519369"/>
                    <a:pt x="0" y="2515725"/>
                  </a:cubicBezTo>
                  <a:lnTo>
                    <a:pt x="0" y="6597"/>
                  </a:lnTo>
                  <a:cubicBezTo>
                    <a:pt x="0" y="2954"/>
                    <a:pt x="2954" y="0"/>
                    <a:pt x="6597" y="0"/>
                  </a:cubicBezTo>
                  <a:close/>
                </a:path>
              </a:pathLst>
            </a:custGeom>
            <a:solidFill>
              <a:srgbClr val="FFFFFF"/>
            </a:solidFill>
            <a:ln w="19050" cap="sq">
              <a:solidFill>
                <a:srgbClr val="000000"/>
              </a:solidFill>
              <a:prstDash val="solid"/>
              <a:miter/>
            </a:ln>
          </p:spPr>
          <p:txBody>
            <a:bodyPr/>
            <a:lstStyle/>
            <a:p>
              <a:endParaRPr lang="en-IN"/>
            </a:p>
          </p:txBody>
        </p:sp>
        <p:sp>
          <p:nvSpPr>
            <p:cNvPr id="8" name="TextBox 8"/>
            <p:cNvSpPr txBox="1"/>
            <p:nvPr/>
          </p:nvSpPr>
          <p:spPr>
            <a:xfrm>
              <a:off x="0" y="-47625"/>
              <a:ext cx="3957618" cy="2569947"/>
            </a:xfrm>
            <a:prstGeom prst="rect">
              <a:avLst/>
            </a:prstGeom>
          </p:spPr>
          <p:txBody>
            <a:bodyPr lIns="50800" tIns="50800" rIns="50800" bIns="50800" rtlCol="0" anchor="ctr"/>
            <a:lstStyle/>
            <a:p>
              <a:pPr algn="ctr">
                <a:lnSpc>
                  <a:spcPts val="3210"/>
                </a:lnSpc>
              </a:pPr>
              <a:endParaRPr/>
            </a:p>
          </p:txBody>
        </p:sp>
      </p:grpSp>
      <p:sp>
        <p:nvSpPr>
          <p:cNvPr id="9" name="Freeform 9"/>
          <p:cNvSpPr/>
          <p:nvPr/>
        </p:nvSpPr>
        <p:spPr>
          <a:xfrm rot="-117286">
            <a:off x="13944926" y="722195"/>
            <a:ext cx="2203956" cy="2595666"/>
          </a:xfrm>
          <a:custGeom>
            <a:avLst/>
            <a:gdLst/>
            <a:ahLst/>
            <a:cxnLst/>
            <a:rect l="l" t="t" r="r" b="b"/>
            <a:pathLst>
              <a:path w="2203956" h="2595666">
                <a:moveTo>
                  <a:pt x="0" y="0"/>
                </a:moveTo>
                <a:lnTo>
                  <a:pt x="2203957" y="0"/>
                </a:lnTo>
                <a:lnTo>
                  <a:pt x="2203957" y="2595666"/>
                </a:lnTo>
                <a:lnTo>
                  <a:pt x="0" y="25956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Freeform 10"/>
          <p:cNvSpPr/>
          <p:nvPr/>
        </p:nvSpPr>
        <p:spPr>
          <a:xfrm>
            <a:off x="1759806" y="348874"/>
            <a:ext cx="1239167" cy="11896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TextBox 11"/>
          <p:cNvSpPr txBox="1"/>
          <p:nvPr/>
        </p:nvSpPr>
        <p:spPr>
          <a:xfrm>
            <a:off x="2379389" y="1414649"/>
            <a:ext cx="7354571" cy="1086934"/>
          </a:xfrm>
          <a:prstGeom prst="rect">
            <a:avLst/>
          </a:prstGeom>
        </p:spPr>
        <p:txBody>
          <a:bodyPr lIns="0" tIns="0" rIns="0" bIns="0" rtlCol="0" anchor="t">
            <a:spAutoFit/>
          </a:bodyPr>
          <a:lstStyle/>
          <a:p>
            <a:pPr marL="0" lvl="0" indent="0" algn="ctr">
              <a:lnSpc>
                <a:spcPts val="8865"/>
              </a:lnSpc>
              <a:spcBef>
                <a:spcPct val="0"/>
              </a:spcBef>
            </a:pPr>
            <a:r>
              <a:rPr lang="en-US" sz="6332">
                <a:solidFill>
                  <a:srgbClr val="01070A"/>
                </a:solidFill>
                <a:latin typeface="Carelia"/>
              </a:rPr>
              <a:t>Proposed System</a:t>
            </a:r>
          </a:p>
        </p:txBody>
      </p:sp>
      <p:sp>
        <p:nvSpPr>
          <p:cNvPr id="12" name="TextBox 12"/>
          <p:cNvSpPr txBox="1"/>
          <p:nvPr/>
        </p:nvSpPr>
        <p:spPr>
          <a:xfrm>
            <a:off x="2998973" y="3388108"/>
            <a:ext cx="9846685" cy="4365625"/>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01070A"/>
                </a:solidFill>
                <a:latin typeface="Canva Sans Bold"/>
              </a:rPr>
              <a:t>Implement priority-based scheduling algorithms to ensure timely processing of multimedia data.</a:t>
            </a:r>
          </a:p>
          <a:p>
            <a:pPr marL="539749" lvl="1" indent="-269875">
              <a:lnSpc>
                <a:spcPts val="3499"/>
              </a:lnSpc>
              <a:buFont typeface="Arial"/>
              <a:buChar char="•"/>
            </a:pPr>
            <a:r>
              <a:rPr lang="en-US" sz="2499" dirty="0">
                <a:solidFill>
                  <a:srgbClr val="01070A"/>
                </a:solidFill>
                <a:latin typeface="Canva Sans Bold"/>
              </a:rPr>
              <a:t>Utilize efficient memory management techniques to handle large volumes of multimedia data.</a:t>
            </a:r>
          </a:p>
          <a:p>
            <a:pPr marL="539749" lvl="1" indent="-269875">
              <a:lnSpc>
                <a:spcPts val="3499"/>
              </a:lnSpc>
              <a:buFont typeface="Arial"/>
              <a:buChar char="•"/>
            </a:pPr>
            <a:r>
              <a:rPr lang="en-US" sz="2499" dirty="0">
                <a:solidFill>
                  <a:srgbClr val="01070A"/>
                </a:solidFill>
                <a:latin typeface="Canva Sans Bold"/>
              </a:rPr>
              <a:t>Incorporate real-time task synchronization mechanisms for seamless coordination among various system components.</a:t>
            </a:r>
          </a:p>
          <a:p>
            <a:pPr marL="539749" lvl="1" indent="-269875">
              <a:lnSpc>
                <a:spcPts val="3499"/>
              </a:lnSpc>
              <a:buFont typeface="Arial"/>
              <a:buChar char="•"/>
            </a:pPr>
            <a:r>
              <a:rPr lang="en-US" sz="2499" dirty="0">
                <a:solidFill>
                  <a:srgbClr val="01070A"/>
                </a:solidFill>
                <a:latin typeface="Canva Sans Bold"/>
              </a:rPr>
              <a:t> Provide robust error handling and recovery mechanisms to maintain system stability and reliability.</a:t>
            </a:r>
          </a:p>
          <a:p>
            <a:pPr marL="539749" lvl="1" indent="-269875" algn="just">
              <a:lnSpc>
                <a:spcPts val="3499"/>
              </a:lnSpc>
              <a:buFont typeface="Arial"/>
              <a:buChar char="•"/>
            </a:pPr>
            <a:r>
              <a:rPr lang="en-US" sz="2499" dirty="0">
                <a:solidFill>
                  <a:srgbClr val="01070A"/>
                </a:solidFill>
                <a:latin typeface="Canva Sans Bold"/>
              </a:rPr>
              <a:t>Support hardware acceleration for multimedia processing tasks to enhance system performance and efficiency.</a:t>
            </a:r>
          </a:p>
        </p:txBody>
      </p:sp>
      <p:sp>
        <p:nvSpPr>
          <p:cNvPr id="13" name="Freeform 13"/>
          <p:cNvSpPr/>
          <p:nvPr/>
        </p:nvSpPr>
        <p:spPr>
          <a:xfrm>
            <a:off x="0" y="0"/>
            <a:ext cx="1538474" cy="1538474"/>
          </a:xfrm>
          <a:custGeom>
            <a:avLst/>
            <a:gdLst/>
            <a:ahLst/>
            <a:cxnLst/>
            <a:rect l="l" t="t" r="r" b="b"/>
            <a:pathLst>
              <a:path w="1538474" h="1538474">
                <a:moveTo>
                  <a:pt x="0" y="0"/>
                </a:moveTo>
                <a:lnTo>
                  <a:pt x="1538474" y="0"/>
                </a:lnTo>
                <a:lnTo>
                  <a:pt x="1538474" y="1538474"/>
                </a:lnTo>
                <a:lnTo>
                  <a:pt x="0" y="1538474"/>
                </a:lnTo>
                <a:lnTo>
                  <a:pt x="0" y="0"/>
                </a:lnTo>
                <a:close/>
              </a:path>
            </a:pathLst>
          </a:custGeom>
          <a:blipFill>
            <a:blip r:embed="rId7"/>
            <a:stretch>
              <a:fillRect/>
            </a:stretch>
          </a:blipFill>
        </p:spPr>
        <p:txBody>
          <a:bodyPr/>
          <a:lstStyle/>
          <a:p>
            <a:endParaRPr lang="en-IN"/>
          </a:p>
        </p:txBody>
      </p:sp>
      <p:sp>
        <p:nvSpPr>
          <p:cNvPr id="14" name="Freeform 14"/>
          <p:cNvSpPr/>
          <p:nvPr/>
        </p:nvSpPr>
        <p:spPr>
          <a:xfrm>
            <a:off x="16749526" y="0"/>
            <a:ext cx="1538474" cy="1538474"/>
          </a:xfrm>
          <a:custGeom>
            <a:avLst/>
            <a:gdLst/>
            <a:ahLst/>
            <a:cxnLst/>
            <a:rect l="l" t="t" r="r" b="b"/>
            <a:pathLst>
              <a:path w="1538474" h="1538474">
                <a:moveTo>
                  <a:pt x="0" y="0"/>
                </a:moveTo>
                <a:lnTo>
                  <a:pt x="1538474" y="0"/>
                </a:lnTo>
                <a:lnTo>
                  <a:pt x="1538474" y="1538474"/>
                </a:lnTo>
                <a:lnTo>
                  <a:pt x="0" y="1538474"/>
                </a:lnTo>
                <a:lnTo>
                  <a:pt x="0" y="0"/>
                </a:lnTo>
                <a:close/>
              </a:path>
            </a:pathLst>
          </a:custGeom>
          <a:blipFill>
            <a:blip r:embed="rId8"/>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1521</TotalTime>
  <Words>1537</Words>
  <Application>Microsoft Office PowerPoint</Application>
  <PresentationFormat>Custom</PresentationFormat>
  <Paragraphs>101</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Dosis Bold</vt:lpstr>
      <vt:lpstr>Calibri</vt:lpstr>
      <vt:lpstr>Arial</vt:lpstr>
      <vt:lpstr>Open Sans Bold</vt:lpstr>
      <vt:lpstr>Carelia</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Operating System Support in a Multimedia Communication system</dc:title>
  <dc:creator>M.Ram jeyanth</dc:creator>
  <cp:lastModifiedBy>Ram Jeyanth</cp:lastModifiedBy>
  <cp:revision>7</cp:revision>
  <dcterms:created xsi:type="dcterms:W3CDTF">2006-08-16T00:00:00Z</dcterms:created>
  <dcterms:modified xsi:type="dcterms:W3CDTF">2024-07-24T13:35:38Z</dcterms:modified>
  <dc:identifier>DAF9qyZiky4</dc:identifier>
</cp:coreProperties>
</file>